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81" r:id="rId3"/>
    <p:sldId id="282" r:id="rId4"/>
    <p:sldId id="272" r:id="rId5"/>
    <p:sldId id="274" r:id="rId6"/>
    <p:sldId id="273" r:id="rId7"/>
    <p:sldId id="296" r:id="rId8"/>
    <p:sldId id="271" r:id="rId9"/>
    <p:sldId id="294" r:id="rId10"/>
    <p:sldId id="303" r:id="rId11"/>
    <p:sldId id="306" r:id="rId12"/>
    <p:sldId id="307" r:id="rId13"/>
    <p:sldId id="305" r:id="rId14"/>
    <p:sldId id="284" r:id="rId15"/>
    <p:sldId id="285" r:id="rId16"/>
    <p:sldId id="286" r:id="rId17"/>
    <p:sldId id="287" r:id="rId18"/>
    <p:sldId id="288" r:id="rId19"/>
    <p:sldId id="299" r:id="rId20"/>
    <p:sldId id="302" r:id="rId21"/>
    <p:sldId id="297" r:id="rId22"/>
    <p:sldId id="298" r:id="rId23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 autoAdjust="0"/>
    <p:restoredTop sz="85484" autoAdjust="0"/>
  </p:normalViewPr>
  <p:slideViewPr>
    <p:cSldViewPr snapToGrid="0">
      <p:cViewPr varScale="1">
        <p:scale>
          <a:sx n="93" d="100"/>
          <a:sy n="93" d="100"/>
        </p:scale>
        <p:origin x="12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D340353F-FD6E-2F43-875D-68F953A20F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預留位置 2">
            <a:extLst>
              <a:ext uri="{FF2B5EF4-FFF2-40B4-BE49-F238E27FC236}">
                <a16:creationId xmlns:a16="http://schemas.microsoft.com/office/drawing/2014/main" id="{8E696893-543C-5240-A9DB-8EF226E2A5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19EDDF26-FA5E-B54A-B6D6-E5D654A1038C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  <p:sp>
        <p:nvSpPr>
          <p:cNvPr id="4" name="頁尾預留位置 3">
            <a:extLst>
              <a:ext uri="{FF2B5EF4-FFF2-40B4-BE49-F238E27FC236}">
                <a16:creationId xmlns:a16="http://schemas.microsoft.com/office/drawing/2014/main" id="{265E7B2D-593D-4849-ACC4-A3D21EA74B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A9F7350D-4A13-6747-B3A8-C0BD3422D0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A55B130F-DDF4-A140-A77E-13814FB43270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影像預留位置 3">
            <a:extLst>
              <a:ext uri="{FF2B5EF4-FFF2-40B4-BE49-F238E27FC236}">
                <a16:creationId xmlns:a16="http://schemas.microsoft.com/office/drawing/2014/main" id="{F74E8B38-D26F-1744-8837-E8ED2C1D93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dirty="0"/>
          </a:p>
        </p:txBody>
      </p:sp>
      <p:sp>
        <p:nvSpPr>
          <p:cNvPr id="5" name="備忘稿預留位置 4">
            <a:extLst>
              <a:ext uri="{FF2B5EF4-FFF2-40B4-BE49-F238E27FC236}">
                <a16:creationId xmlns:a16="http://schemas.microsoft.com/office/drawing/2014/main" id="{0575C07C-4B67-1544-A622-DDBC40D5A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8" name="頁首預留位置 1">
            <a:extLst>
              <a:ext uri="{FF2B5EF4-FFF2-40B4-BE49-F238E27FC236}">
                <a16:creationId xmlns:a16="http://schemas.microsoft.com/office/drawing/2014/main" id="{18AEF667-DDB7-6B42-8C60-D7C69BF636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日期預留位置 2">
            <a:extLst>
              <a:ext uri="{FF2B5EF4-FFF2-40B4-BE49-F238E27FC236}">
                <a16:creationId xmlns:a16="http://schemas.microsoft.com/office/drawing/2014/main" id="{66D31168-BFE6-7040-A748-71DF726AA0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836C570-7FBE-5543-A980-69209D18E855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  <p:sp>
        <p:nvSpPr>
          <p:cNvPr id="10" name="頁尾預留位置 3">
            <a:extLst>
              <a:ext uri="{FF2B5EF4-FFF2-40B4-BE49-F238E27FC236}">
                <a16:creationId xmlns:a16="http://schemas.microsoft.com/office/drawing/2014/main" id="{5C54E7B6-53CF-0945-B015-9FC939BA147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投影片編號預留位置 4">
            <a:extLst>
              <a:ext uri="{FF2B5EF4-FFF2-40B4-BE49-F238E27FC236}">
                <a16:creationId xmlns:a16="http://schemas.microsoft.com/office/drawing/2014/main" id="{0E5B0EA7-DAF2-AE4F-A0EA-5D28495B7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44218B9B-DB3A-A442-A4D0-D4A7F77360DA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投影片圖像版面配置區 1">
            <a:extLst>
              <a:ext uri="{FF2B5EF4-FFF2-40B4-BE49-F238E27FC236}">
                <a16:creationId xmlns:a16="http://schemas.microsoft.com/office/drawing/2014/main" id="{E8EB0428-2636-4F4B-8A14-6F498CE77E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備忘稿版面配置區 2">
            <a:extLst>
              <a:ext uri="{FF2B5EF4-FFF2-40B4-BE49-F238E27FC236}">
                <a16:creationId xmlns:a16="http://schemas.microsoft.com/office/drawing/2014/main" id="{66E7001D-F5DB-C84C-B95F-5ABAD52A00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7411" name="投影片編號版面配置區 3">
            <a:extLst>
              <a:ext uri="{FF2B5EF4-FFF2-40B4-BE49-F238E27FC236}">
                <a16:creationId xmlns:a16="http://schemas.microsoft.com/office/drawing/2014/main" id="{91AA7206-40F2-9B4E-B05B-7561D27075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5B54FB-5BF5-2343-9594-96CBD4C95964}" type="slidenum">
              <a:rPr lang="en-US" altLang="zh-TW" smtClean="0">
                <a:latin typeface="微軟正黑體" panose="020B0604030504040204" pitchFamily="34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TW" altLang="en-US">
              <a:latin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C4E06E07-8F88-1F48-A124-A0D2B22E5C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29F9B19F-CA02-BA4D-B5CE-699B202355A9}" type="slidenum">
              <a:rPr lang="en-US" altLang="zh-TW" smtClean="0">
                <a:ea typeface="新細明體" panose="02020500000000000000" pitchFamily="18" charset="-12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zh-TW">
              <a:ea typeface="新細明體" panose="02020500000000000000" pitchFamily="18" charset="-120"/>
            </a:endParaRPr>
          </a:p>
        </p:txBody>
      </p:sp>
      <p:sp>
        <p:nvSpPr>
          <p:cNvPr id="38914" name="Rectangle 7">
            <a:extLst>
              <a:ext uri="{FF2B5EF4-FFF2-40B4-BE49-F238E27FC236}">
                <a16:creationId xmlns:a16="http://schemas.microsoft.com/office/drawing/2014/main" id="{9C3BB523-0AF9-544D-982A-DB543B3C1AB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r" eaLnBrk="1" hangingPunct="1"/>
            <a:fld id="{C77C18BA-5837-134C-83A4-EDD6EA13949D}" type="slidenum">
              <a:rPr lang="en-US" altLang="zh-TW" sz="1200">
                <a:ea typeface="新細明體" panose="02020500000000000000" pitchFamily="18" charset="-120"/>
              </a:rPr>
              <a:pPr algn="r" eaLnBrk="1" hangingPunct="1"/>
              <a:t>22</a:t>
            </a:fld>
            <a:endParaRPr lang="en-US" altLang="zh-TW" sz="1200">
              <a:ea typeface="新細明體" panose="02020500000000000000" pitchFamily="18" charset="-120"/>
            </a:endParaRPr>
          </a:p>
        </p:txBody>
      </p:sp>
      <p:sp>
        <p:nvSpPr>
          <p:cNvPr id="38915" name="投影片圖像版面配置區 1">
            <a:extLst>
              <a:ext uri="{FF2B5EF4-FFF2-40B4-BE49-F238E27FC236}">
                <a16:creationId xmlns:a16="http://schemas.microsoft.com/office/drawing/2014/main" id="{B3FDF9B6-6C3E-AB4E-8065-11C9C52153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備忘稿版面配置區 2">
            <a:extLst>
              <a:ext uri="{FF2B5EF4-FFF2-40B4-BE49-F238E27FC236}">
                <a16:creationId xmlns:a16="http://schemas.microsoft.com/office/drawing/2014/main" id="{0BA10784-E904-3D4A-A1A9-CB93EE68EE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38917" name="投影片編號版面配置區 3">
            <a:extLst>
              <a:ext uri="{FF2B5EF4-FFF2-40B4-BE49-F238E27FC236}">
                <a16:creationId xmlns:a16="http://schemas.microsoft.com/office/drawing/2014/main" id="{2B9A1E3F-D459-874C-A800-2A4B58C3039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r" eaLnBrk="1" hangingPunct="1"/>
            <a:fld id="{1896E015-8192-A647-9EA3-EC31C7325858}" type="slidenum">
              <a:rPr lang="en-US" altLang="zh-TW" sz="1200">
                <a:latin typeface="Times New Roman" panose="02020603050405020304" pitchFamily="18" charset="0"/>
                <a:ea typeface="新細明體" panose="02020500000000000000" pitchFamily="18" charset="-120"/>
              </a:rPr>
              <a:pPr algn="r" eaLnBrk="1" hangingPunct="1"/>
              <a:t>22</a:t>
            </a:fld>
            <a:endParaRPr lang="en-US" altLang="zh-TW" sz="120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投影片圖像版面配置區 1">
            <a:extLst>
              <a:ext uri="{FF2B5EF4-FFF2-40B4-BE49-F238E27FC236}">
                <a16:creationId xmlns:a16="http://schemas.microsoft.com/office/drawing/2014/main" id="{47522187-B1FC-EE46-9564-0B97C7DC6D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備忘稿版面配置區 2">
            <a:extLst>
              <a:ext uri="{FF2B5EF4-FFF2-40B4-BE49-F238E27FC236}">
                <a16:creationId xmlns:a16="http://schemas.microsoft.com/office/drawing/2014/main" id="{96BF8840-33E2-B846-98AB-819AAC80D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1507" name="投影片編號版面配置區 3">
            <a:extLst>
              <a:ext uri="{FF2B5EF4-FFF2-40B4-BE49-F238E27FC236}">
                <a16:creationId xmlns:a16="http://schemas.microsoft.com/office/drawing/2014/main" id="{258E06D1-85D1-AC48-9029-BA26322951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6A1CCE84-8B02-4144-AE47-F7E399D971C8}" type="slidenum">
              <a:rPr lang="zh-TW" altLang="en-US" smtClean="0">
                <a:ea typeface="新細明體" panose="02020500000000000000" pitchFamily="18" charset="-12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TW" altLang="en-US"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投影片圖像版面配置區 1">
            <a:extLst>
              <a:ext uri="{FF2B5EF4-FFF2-40B4-BE49-F238E27FC236}">
                <a16:creationId xmlns:a16="http://schemas.microsoft.com/office/drawing/2014/main" id="{AB577DCF-72FF-C245-85D8-DAE430343F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備忘稿版面配置區 2">
            <a:extLst>
              <a:ext uri="{FF2B5EF4-FFF2-40B4-BE49-F238E27FC236}">
                <a16:creationId xmlns:a16="http://schemas.microsoft.com/office/drawing/2014/main" id="{44D13967-9C7F-E54E-A86F-0DA16A829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4579" name="投影片編號版面配置區 3">
            <a:extLst>
              <a:ext uri="{FF2B5EF4-FFF2-40B4-BE49-F238E27FC236}">
                <a16:creationId xmlns:a16="http://schemas.microsoft.com/office/drawing/2014/main" id="{20EAF819-FABE-6047-ABDF-6EF5D3A01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D7D14E0A-A0B6-4746-9D08-1074FA8A39ED}" type="slidenum">
              <a:rPr lang="zh-TW" altLang="en-US" smtClean="0">
                <a:ea typeface="新細明體" panose="02020500000000000000" pitchFamily="18" charset="-12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TW" altLang="en-US"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投影片圖像版面配置區 1">
            <a:extLst>
              <a:ext uri="{FF2B5EF4-FFF2-40B4-BE49-F238E27FC236}">
                <a16:creationId xmlns:a16="http://schemas.microsoft.com/office/drawing/2014/main" id="{AF907CBA-D87D-D145-93B0-58C77E6B10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備忘稿版面配置區 2">
            <a:extLst>
              <a:ext uri="{FF2B5EF4-FFF2-40B4-BE49-F238E27FC236}">
                <a16:creationId xmlns:a16="http://schemas.microsoft.com/office/drawing/2014/main" id="{E95BB862-8CCE-9240-9807-42385D30B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zh-TW" altLang="en-US" sz="700">
                <a:latin typeface="Segoe Print" panose="02000800000000000000" pitchFamily="2" charset="0"/>
              </a:rPr>
              <a:t>大愛電視的兒童節目有口皆碑，是最適合親子收看的節目，今年電視金鐘獎入圍名單揭曉，在兒童少年節目方面，入圍有「小主播看天下」、「 生活裡的科學」及「地球的孩子」；「唐朝小栗子」入圍了動畫節目獎。在個人獎方面，王伯源</a:t>
            </a:r>
            <a:r>
              <a:rPr lang="en-US" altLang="zh-TW" sz="700">
                <a:latin typeface="Segoe Print" panose="02000800000000000000" pitchFamily="2" charset="0"/>
              </a:rPr>
              <a:t>/</a:t>
            </a:r>
            <a:r>
              <a:rPr lang="zh-TW" altLang="en-US" sz="700">
                <a:latin typeface="Segoe Print" panose="02000800000000000000" pitchFamily="2" charset="0"/>
              </a:rPr>
              <a:t>陳瑋薇以「生活裡的科學」、方菊雄以「呼叫妙博士」及洪菱蔚</a:t>
            </a:r>
            <a:r>
              <a:rPr lang="en-US" altLang="zh-TW" sz="700">
                <a:latin typeface="Segoe Print" panose="02000800000000000000" pitchFamily="2" charset="0"/>
              </a:rPr>
              <a:t>/</a:t>
            </a:r>
            <a:r>
              <a:rPr lang="zh-TW" altLang="en-US" sz="700">
                <a:latin typeface="Segoe Print" panose="02000800000000000000" pitchFamily="2" charset="0"/>
              </a:rPr>
              <a:t>王伯源以「當我們童在一起」，入圍兒童少年主持人獎。總共</a:t>
            </a:r>
            <a:r>
              <a:rPr lang="en-US" altLang="zh-TW" sz="700">
                <a:latin typeface="Segoe Print" panose="02000800000000000000" pitchFamily="2" charset="0"/>
              </a:rPr>
              <a:t>7</a:t>
            </a:r>
            <a:r>
              <a:rPr lang="zh-TW" altLang="en-US" sz="700">
                <a:latin typeface="Segoe Print" panose="02000800000000000000" pitchFamily="2" charset="0"/>
              </a:rPr>
              <a:t>項，可謂大放異彩。</a:t>
            </a:r>
            <a:endParaRPr lang="en-US" altLang="zh-TW" sz="700">
              <a:latin typeface="Segoe Print" panose="02000800000000000000" pitchFamily="2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zh-TW" altLang="en-US" sz="700">
                <a:latin typeface="標楷體" panose="02010601000101010101" pitchFamily="2" charset="-120"/>
                <a:ea typeface="標楷體" panose="02010601000101010101" pitchFamily="2" charset="-120"/>
              </a:rPr>
              <a:t>近年來</a:t>
            </a:r>
            <a:r>
              <a:rPr lang="en-US" altLang="zh-TW" sz="700">
                <a:latin typeface="標楷體" panose="02010601000101010101" pitchFamily="2" charset="-120"/>
                <a:ea typeface="標楷體" panose="02010601000101010101" pitchFamily="2" charset="-120"/>
              </a:rPr>
              <a:t>EQ</a:t>
            </a:r>
            <a:r>
              <a:rPr lang="zh-TW" altLang="en-US" sz="700">
                <a:latin typeface="標楷體" panose="02010601000101010101" pitchFamily="2" charset="-120"/>
                <a:ea typeface="標楷體" panose="02010601000101010101" pitchFamily="2" charset="-120"/>
              </a:rPr>
              <a:t>對於個人成就的影響受到相當的重視</a:t>
            </a:r>
            <a:r>
              <a:rPr lang="en-US" altLang="zh-TW" sz="700">
                <a:latin typeface="標楷體" panose="02010601000101010101" pitchFamily="2" charset="-120"/>
                <a:ea typeface="標楷體" panose="02010601000101010101" pitchFamily="2" charset="-120"/>
              </a:rPr>
              <a:t>Goleman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zh-TW" altLang="en-US" sz="700">
                <a:latin typeface="標楷體" panose="02010601000101010101" pitchFamily="2" charset="-120"/>
                <a:ea typeface="標楷體" panose="02010601000101010101" pitchFamily="2" charset="-120"/>
              </a:rPr>
              <a:t>於</a:t>
            </a:r>
            <a:r>
              <a:rPr lang="en-US" altLang="zh-TW" sz="700">
                <a:latin typeface="標楷體" panose="02010601000101010101" pitchFamily="2" charset="-120"/>
                <a:ea typeface="標楷體" panose="02010601000101010101" pitchFamily="2" charset="-120"/>
              </a:rPr>
              <a:t>1995</a:t>
            </a:r>
            <a:r>
              <a:rPr lang="zh-TW" altLang="en-US" sz="700">
                <a:latin typeface="標楷體" panose="02010601000101010101" pitchFamily="2" charset="-120"/>
                <a:ea typeface="標楷體" panose="02010601000101010101" pitchFamily="2" charset="-120"/>
              </a:rPr>
              <a:t>年提出「情緒智商」一詞，強調人生成就最多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zh-TW" altLang="en-US" sz="700">
                <a:latin typeface="標楷體" panose="02010601000101010101" pitchFamily="2" charset="-120"/>
                <a:ea typeface="標楷體" panose="02010601000101010101" pitchFamily="2" charset="-120"/>
              </a:rPr>
              <a:t>只有百分之二十可以歸因於其「智力商數」</a:t>
            </a:r>
            <a:r>
              <a:rPr lang="en-US" altLang="zh-TW" sz="700">
                <a:latin typeface="標楷體" panose="02010601000101010101" pitchFamily="2" charset="-120"/>
                <a:ea typeface="標楷體" panose="02010601000101010101" pitchFamily="2" charset="-120"/>
              </a:rPr>
              <a:t>(</a:t>
            </a:r>
            <a:r>
              <a:rPr lang="zh-TW" altLang="en-US" sz="700">
                <a:latin typeface="標楷體" panose="02010601000101010101" pitchFamily="2" charset="-120"/>
                <a:ea typeface="標楷體" panose="02010601000101010101" pitchFamily="2" charset="-120"/>
              </a:rPr>
              <a:t>簡稱</a:t>
            </a:r>
            <a:r>
              <a:rPr lang="en-US" altLang="zh-TW" sz="700">
                <a:latin typeface="標楷體" panose="02010601000101010101" pitchFamily="2" charset="-120"/>
                <a:ea typeface="標楷體" panose="02010601000101010101" pitchFamily="2" charset="-120"/>
              </a:rPr>
              <a:t>IQ)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zh-TW" altLang="en-US" sz="700">
                <a:latin typeface="標楷體" panose="02010601000101010101" pitchFamily="2" charset="-120"/>
                <a:ea typeface="標楷體" panose="02010601000101010101" pitchFamily="2" charset="-120"/>
              </a:rPr>
              <a:t>的高低，而其餘百分之八十則受到其他諸多因素的影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zh-TW" altLang="en-US" sz="700">
                <a:latin typeface="標楷體" panose="02010601000101010101" pitchFamily="2" charset="-120"/>
                <a:ea typeface="標楷體" panose="02010601000101010101" pitchFamily="2" charset="-120"/>
              </a:rPr>
              <a:t>響，情緒智力就是其中重要的因素。若干研究更證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zh-TW" altLang="en-US" sz="700">
                <a:latin typeface="標楷體" panose="02010601000101010101" pitchFamily="2" charset="-120"/>
                <a:ea typeface="標楷體" panose="02010601000101010101" pitchFamily="2" charset="-120"/>
              </a:rPr>
              <a:t>明，情緒智力較高的人在各個領域都較佔優勢，成功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zh-TW" altLang="en-US" sz="700">
                <a:latin typeface="標楷體" panose="02010601000101010101" pitchFamily="2" charset="-120"/>
                <a:ea typeface="標楷體" panose="02010601000101010101" pitchFamily="2" charset="-120"/>
              </a:rPr>
              <a:t>的機會也相對較高。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zh-TW" altLang="en-US" sz="7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zh-TW" altLang="en-US" sz="700">
                <a:solidFill>
                  <a:srgbClr val="803B07"/>
                </a:solidFill>
              </a:rPr>
              <a:t>十年來，類似的「情緒教育」課程，楊俐容已在北台灣為教師和家長講授過近千場，並於近四十所小學推展</a:t>
            </a:r>
            <a:r>
              <a:rPr lang="en-US" altLang="zh-TW" sz="700">
                <a:solidFill>
                  <a:srgbClr val="803B07"/>
                </a:solidFill>
              </a:rPr>
              <a:t>EQ</a:t>
            </a:r>
            <a:r>
              <a:rPr lang="zh-TW" altLang="en-US" sz="700">
                <a:solidFill>
                  <a:srgbClr val="803B07"/>
                </a:solidFill>
              </a:rPr>
              <a:t>教育課程活動，受惠學童超過五萬名。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zh-TW" altLang="en-US" sz="700">
                <a:solidFill>
                  <a:srgbClr val="803B07"/>
                </a:solidFill>
              </a:rPr>
              <a:t>台大心理學研究所畢業的楊俐容，從事</a:t>
            </a:r>
            <a:r>
              <a:rPr lang="en-US" altLang="zh-TW" sz="700">
                <a:solidFill>
                  <a:srgbClr val="803B07"/>
                </a:solidFill>
              </a:rPr>
              <a:t>EQ</a:t>
            </a:r>
            <a:r>
              <a:rPr lang="zh-TW" altLang="en-US" sz="700">
                <a:solidFill>
                  <a:srgbClr val="803B07"/>
                </a:solidFill>
              </a:rPr>
              <a:t>推廣教育已經十五年，從學術專業走入社區服務，以民間的力量，與勇源教育發展基金會合作完成了整套的情緒教育課程，出版了四本書，成為台灣最重要的兒童情緒教育推手。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br>
              <a:rPr lang="en-US" altLang="zh-TW" sz="700"/>
            </a:br>
            <a:br>
              <a:rPr lang="en-US" altLang="zh-TW" sz="700"/>
            </a:br>
            <a:r>
              <a:rPr lang="zh-TW" altLang="en-US" sz="700"/>
              <a:t>大愛電視臺</a:t>
            </a:r>
            <a:r>
              <a:rPr lang="en-US" altLang="zh-TW" sz="700"/>
              <a:t>《</a:t>
            </a:r>
            <a:r>
              <a:rPr lang="zh-TW" altLang="en-US" sz="700"/>
              <a:t>當我們童在一起</a:t>
            </a:r>
            <a:r>
              <a:rPr lang="en-US" altLang="zh-TW" sz="700"/>
              <a:t>》</a:t>
            </a:r>
            <a:r>
              <a:rPr lang="zh-TW" altLang="en-US" sz="700"/>
              <a:t>節目，是全臺電視節目中第一個情緒教養的兒童節目。節目以「情緒教育」與「問題解決能力」為主軸，擴及品格力、生活力、學習力的養成，更涵蓋了現代孩子不可或缺的基本能力。 </a:t>
            </a:r>
            <a:br>
              <a:rPr lang="zh-TW" altLang="en-US" sz="700"/>
            </a:br>
            <a:br>
              <a:rPr lang="zh-TW" altLang="en-US" sz="700"/>
            </a:br>
            <a:r>
              <a:rPr lang="zh-TW" altLang="en-US" sz="700"/>
              <a:t>為了兼具活潑與實用性，節目特地創造了兩座大型學習輔具，「情緒臉譜」與「行動輪盤」，幫助孩子經由情境演練與實作執行，從體驗當中學習。除此之外，節目中廣邀各領域的專家運用遊戲、討論的方式，讓孩子可以經過觀賞、操作、練習，慢慢在大腦前額葉裡建構起這些能力。不只如此，因應現代人忙碌的生活步調，以及增加收視方便性，節目不僅在有線電視與高畫質</a:t>
            </a:r>
            <a:r>
              <a:rPr lang="en-US" altLang="zh-TW" sz="700"/>
              <a:t>HD</a:t>
            </a:r>
            <a:r>
              <a:rPr lang="zh-TW" altLang="en-US" sz="700"/>
              <a:t>頻道播出，更出版</a:t>
            </a:r>
            <a:r>
              <a:rPr lang="en-US" altLang="zh-TW" sz="700"/>
              <a:t>DVD</a:t>
            </a:r>
            <a:r>
              <a:rPr lang="zh-TW" altLang="en-US" sz="700"/>
              <a:t>、音樂歌曲</a:t>
            </a:r>
            <a:r>
              <a:rPr lang="en-US" altLang="zh-TW" sz="700"/>
              <a:t>CD</a:t>
            </a:r>
            <a:r>
              <a:rPr lang="zh-TW" altLang="en-US" sz="700"/>
              <a:t>結集節目精彩內容，讓關心子女的父母可以將各界專家帶回家，隨時隨地與您全家「童」在一起，陪伴您全家一起成長茁壯，使孩子未來更具競爭力。</a:t>
            </a:r>
            <a:endParaRPr lang="en-US" altLang="zh-TW" sz="7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altLang="zh-TW" sz="7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zh-CN" altLang="en-US" sz="900" b="1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zh-TW" altLang="en-US" sz="700" b="1">
                <a:latin typeface="新細明體" panose="02020500000000000000" pitchFamily="18" charset="-120"/>
                <a:ea typeface="新細明體" panose="02020500000000000000" pitchFamily="18" charset="-120"/>
              </a:rPr>
              <a:t>高智商不等於高成就</a:t>
            </a:r>
            <a:endParaRPr lang="zh-TW" altLang="zh-CN" sz="700" b="1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zh-TW" altLang="en-US" sz="700" b="1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zh-TW" altLang="en-US" sz="700" b="1">
                <a:latin typeface="新細明體" panose="02020500000000000000" pitchFamily="18" charset="-120"/>
                <a:ea typeface="新細明體" panose="02020500000000000000" pitchFamily="18" charset="-120"/>
              </a:rPr>
              <a:t>  </a:t>
            </a:r>
            <a:r>
              <a:rPr lang="zh-TW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一般人認為高智商等於高成就，人生路上無往不利，但人生成就至多只有百分之二十歸諸於</a:t>
            </a:r>
            <a:r>
              <a:rPr lang="en-US" altLang="zh-CN" sz="700">
                <a:latin typeface="新細明體" panose="02020500000000000000" pitchFamily="18" charset="-120"/>
                <a:ea typeface="新細明體" panose="02020500000000000000" pitchFamily="18" charset="-120"/>
              </a:rPr>
              <a:t>IQ</a:t>
            </a:r>
            <a:r>
              <a:rPr lang="zh-TW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，百分之八十則受其他因素影響，</a:t>
            </a:r>
            <a:r>
              <a:rPr lang="zh-CN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其中最重要的就是</a:t>
            </a:r>
            <a:r>
              <a:rPr lang="zh-TW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情緒智商</a:t>
            </a:r>
            <a:r>
              <a:rPr lang="zh-CN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即所謂的</a:t>
            </a:r>
            <a:r>
              <a:rPr lang="en-US" altLang="zh-CN" sz="700">
                <a:latin typeface="新細明體" panose="02020500000000000000" pitchFamily="18" charset="-120"/>
                <a:ea typeface="新細明體" panose="02020500000000000000" pitchFamily="18" charset="-120"/>
              </a:rPr>
              <a:t>EQ </a:t>
            </a:r>
            <a:r>
              <a:rPr lang="zh-CN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zh-TW" altLang="en-US" sz="700" b="1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zh-TW" altLang="en-US" sz="700" b="1">
                <a:latin typeface="新細明體" panose="02020500000000000000" pitchFamily="18" charset="-120"/>
                <a:ea typeface="新細明體" panose="02020500000000000000" pitchFamily="18" charset="-120"/>
              </a:rPr>
              <a:t>重新界定「聰明」</a:t>
            </a:r>
            <a:endParaRPr lang="zh-TW" altLang="zh-CN" sz="700" b="1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zh-CN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zh-CN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 事實上</a:t>
            </a:r>
            <a:r>
              <a:rPr lang="en-US" altLang="zh-CN" sz="700">
                <a:latin typeface="新細明體" panose="02020500000000000000" pitchFamily="18" charset="-120"/>
                <a:ea typeface="新細明體" panose="02020500000000000000" pitchFamily="18" charset="-120"/>
              </a:rPr>
              <a:t>EQ</a:t>
            </a:r>
            <a:r>
              <a:rPr lang="zh-TW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較</a:t>
            </a:r>
            <a:r>
              <a:rPr lang="en-US" altLang="zh-CN" sz="700">
                <a:latin typeface="新細明體" panose="02020500000000000000" pitchFamily="18" charset="-120"/>
                <a:ea typeface="新細明體" panose="02020500000000000000" pitchFamily="18" charset="-120"/>
              </a:rPr>
              <a:t>IQ</a:t>
            </a:r>
            <a:r>
              <a:rPr lang="zh-TW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更能預測</a:t>
            </a:r>
            <a:r>
              <a:rPr lang="zh-CN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個人</a:t>
            </a:r>
            <a:r>
              <a:rPr lang="zh-TW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未來之成敗。學者研究發現，</a:t>
            </a:r>
            <a:r>
              <a:rPr lang="en-US" altLang="zh-CN" sz="700">
                <a:latin typeface="新細明體" panose="02020500000000000000" pitchFamily="18" charset="-120"/>
                <a:ea typeface="新細明體" panose="02020500000000000000" pitchFamily="18" charset="-120"/>
              </a:rPr>
              <a:t>IQ</a:t>
            </a:r>
            <a:r>
              <a:rPr lang="zh-TW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幫你找到工作而</a:t>
            </a:r>
            <a:r>
              <a:rPr lang="en-US" altLang="zh-CN" sz="700">
                <a:latin typeface="新細明體" panose="02020500000000000000" pitchFamily="18" charset="-120"/>
                <a:ea typeface="新細明體" panose="02020500000000000000" pitchFamily="18" charset="-120"/>
              </a:rPr>
              <a:t>EQ</a:t>
            </a:r>
            <a:r>
              <a:rPr lang="zh-TW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助你升遷，</a:t>
            </a:r>
            <a:r>
              <a:rPr lang="zh-CN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 諸多證據顯示，</a:t>
            </a:r>
            <a:r>
              <a:rPr lang="en-US" altLang="zh-CN" sz="700">
                <a:latin typeface="新細明體" panose="02020500000000000000" pitchFamily="18" charset="-120"/>
                <a:ea typeface="新細明體" panose="02020500000000000000" pitchFamily="18" charset="-120"/>
              </a:rPr>
              <a:t>EQ</a:t>
            </a:r>
            <a:r>
              <a:rPr lang="zh-TW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較高的人在人生各領域都較佔優勢，無論</a:t>
            </a:r>
            <a:r>
              <a:rPr lang="zh-CN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在學業成就</a:t>
            </a:r>
            <a:r>
              <a:rPr lang="en-US" altLang="zh-CN" sz="700">
                <a:latin typeface="新細明體" panose="02020500000000000000" pitchFamily="18" charset="-120"/>
                <a:ea typeface="新細明體" panose="02020500000000000000" pitchFamily="18" charset="-120"/>
              </a:rPr>
              <a:t>,</a:t>
            </a:r>
            <a:r>
              <a:rPr lang="zh-CN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職場表現</a:t>
            </a:r>
            <a:r>
              <a:rPr lang="en-US" altLang="zh-CN" sz="700">
                <a:latin typeface="新細明體" panose="02020500000000000000" pitchFamily="18" charset="-120"/>
                <a:ea typeface="新細明體" panose="02020500000000000000" pitchFamily="18" charset="-120"/>
              </a:rPr>
              <a:t>,</a:t>
            </a:r>
            <a:r>
              <a:rPr lang="zh-CN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家庭經營</a:t>
            </a:r>
            <a:r>
              <a:rPr lang="en-US" altLang="zh-CN" sz="700">
                <a:latin typeface="新細明體" panose="02020500000000000000" pitchFamily="18" charset="-120"/>
                <a:ea typeface="新細明體" panose="02020500000000000000" pitchFamily="18" charset="-120"/>
              </a:rPr>
              <a:t>,</a:t>
            </a:r>
            <a:r>
              <a:rPr lang="zh-TW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人際</a:t>
            </a:r>
            <a:r>
              <a:rPr lang="zh-CN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關係</a:t>
            </a:r>
            <a:r>
              <a:rPr lang="zh-TW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成功機會都比較大。此外，高</a:t>
            </a:r>
            <a:r>
              <a:rPr lang="en-US" altLang="zh-CN" sz="700">
                <a:latin typeface="新細明體" panose="02020500000000000000" pitchFamily="18" charset="-120"/>
                <a:ea typeface="新細明體" panose="02020500000000000000" pitchFamily="18" charset="-120"/>
              </a:rPr>
              <a:t>EQ</a:t>
            </a:r>
            <a:r>
              <a:rPr lang="zh-TW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者通常對生活較滿意，較能維持積極的人生態度</a:t>
            </a:r>
            <a:r>
              <a:rPr lang="zh-CN" altLang="en-US" sz="700">
                <a:latin typeface="新細明體" panose="02020500000000000000" pitchFamily="18" charset="-120"/>
                <a:ea typeface="新細明體" panose="02020500000000000000" pitchFamily="18" charset="-120"/>
              </a:rPr>
              <a:t> 。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altLang="zh-TW" sz="7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altLang="zh-TW" sz="70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zh-TW" altLang="en-US" sz="700"/>
          </a:p>
        </p:txBody>
      </p:sp>
      <p:sp>
        <p:nvSpPr>
          <p:cNvPr id="27651" name="投影片編號版面配置區 3">
            <a:extLst>
              <a:ext uri="{FF2B5EF4-FFF2-40B4-BE49-F238E27FC236}">
                <a16:creationId xmlns:a16="http://schemas.microsoft.com/office/drawing/2014/main" id="{AECBE3C7-6B52-484E-95B3-7186C56B10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6B2B2BE4-8795-3F4A-A20F-3F23A0E40F07}" type="slidenum">
              <a:rPr lang="zh-TW" altLang="en-US" smtClean="0">
                <a:ea typeface="新細明體" panose="02020500000000000000" pitchFamily="18" charset="-12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TW" altLang="en-US"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https://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www.youtube.com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watch?v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=MrRFJFYgR9A&amp;t=36s</a:t>
            </a:r>
            <a:r>
              <a:rPr lang="zh-TW" altLang="zh-TW" dirty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218B9B-DB3A-A442-A4D0-D4A7F77360DA}" type="slidenum">
              <a:rPr lang="en-US" altLang="zh-TW" smtClean="0"/>
              <a:pPr>
                <a:defRPr/>
              </a:pPr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4283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https://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www.youtube.com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watch?v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=MrRFJFYgR9A&amp;t=36s</a:t>
            </a:r>
            <a:r>
              <a:rPr lang="zh-TW" altLang="zh-TW" dirty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218B9B-DB3A-A442-A4D0-D4A7F77360DA}" type="slidenum">
              <a:rPr lang="en-US" altLang="zh-TW" smtClean="0"/>
              <a:pPr>
                <a:defRPr/>
              </a:pPr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3586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218B9B-DB3A-A442-A4D0-D4A7F77360DA}" type="slidenum">
              <a:rPr lang="en-US" altLang="zh-TW" smtClean="0"/>
              <a:pPr>
                <a:defRPr/>
              </a:pPr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4221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投影片圖像版面配置區 1">
            <a:extLst>
              <a:ext uri="{FF2B5EF4-FFF2-40B4-BE49-F238E27FC236}">
                <a16:creationId xmlns:a16="http://schemas.microsoft.com/office/drawing/2014/main" id="{F2DE6FF4-8CCD-184D-883D-BE2E9027B4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備忘稿版面配置區 2">
            <a:extLst>
              <a:ext uri="{FF2B5EF4-FFF2-40B4-BE49-F238E27FC236}">
                <a16:creationId xmlns:a16="http://schemas.microsoft.com/office/drawing/2014/main" id="{BC737136-876B-0647-87F4-89DB79B17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  <a:p>
            <a:pPr eaLnBrk="1" hangingPunct="1">
              <a:spcBef>
                <a:spcPct val="0"/>
              </a:spcBef>
            </a:pPr>
            <a:r>
              <a:rPr lang="zh-TW" altLang="en-US"/>
              <a:t>聯合國氣候變遷主席、諾貝爾獎得主：生產</a:t>
            </a:r>
            <a:r>
              <a:rPr lang="en-US" altLang="zh-TW"/>
              <a:t>1</a:t>
            </a:r>
            <a:r>
              <a:rPr lang="zh-TW" altLang="en-US"/>
              <a:t>公斤 牛肉，排放</a:t>
            </a:r>
            <a:r>
              <a:rPr lang="en-US" altLang="zh-TW"/>
              <a:t>36.4</a:t>
            </a:r>
            <a:r>
              <a:rPr lang="zh-TW" altLang="en-US"/>
              <a:t>公斤 的二氧化碳 </a:t>
            </a:r>
            <a:br>
              <a:rPr lang="zh-TW" altLang="en-US"/>
            </a:br>
            <a:endParaRPr lang="zh-TW" altLang="en-US"/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0963" name="投影片編號版面配置區 3">
            <a:extLst>
              <a:ext uri="{FF2B5EF4-FFF2-40B4-BE49-F238E27FC236}">
                <a16:creationId xmlns:a16="http://schemas.microsoft.com/office/drawing/2014/main" id="{FE992821-F61E-0B43-8F8F-32733E609D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07A151C0-0BB7-D342-8FCF-4C39D611C03B}" type="slidenum">
              <a:rPr lang="zh-TW" altLang="en-US" smtClean="0">
                <a:ea typeface="新細明體" panose="02020500000000000000" pitchFamily="18" charset="-12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zh-TW" altLang="en-US"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投影片圖像版面配置區 1">
            <a:extLst>
              <a:ext uri="{FF2B5EF4-FFF2-40B4-BE49-F238E27FC236}">
                <a16:creationId xmlns:a16="http://schemas.microsoft.com/office/drawing/2014/main" id="{39D25B26-1D30-4541-88E7-5C4FAAF95E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備忘稿版面配置區 2">
            <a:extLst>
              <a:ext uri="{FF2B5EF4-FFF2-40B4-BE49-F238E27FC236}">
                <a16:creationId xmlns:a16="http://schemas.microsoft.com/office/drawing/2014/main" id="{7AFDB665-7B99-0447-BDD1-9841475658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36867" name="投影片編號版面配置區 3">
            <a:extLst>
              <a:ext uri="{FF2B5EF4-FFF2-40B4-BE49-F238E27FC236}">
                <a16:creationId xmlns:a16="http://schemas.microsoft.com/office/drawing/2014/main" id="{89F8235E-A5FF-804D-AC9C-28B9E188EE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7EB0F2C7-1234-BC4A-93F3-D7067A65275B}" type="slidenum">
              <a:rPr lang="zh-TW" altLang="en-US" smtClean="0">
                <a:ea typeface="新細明體" panose="02020500000000000000" pitchFamily="18" charset="-12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zh-TW" altLang="en-US"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8867171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6C84B53A-CCAA-B04F-A000-1B3CBE967B7F}"/>
              </a:ext>
            </a:extLst>
          </p:cNvPr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手繪多邊形​​ 41">
              <a:extLst>
                <a:ext uri="{FF2B5EF4-FFF2-40B4-BE49-F238E27FC236}">
                  <a16:creationId xmlns:a16="http://schemas.microsoft.com/office/drawing/2014/main" id="{4CD58C3C-5C50-6445-8B24-BE0F18AF0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手繪多邊形​​ 42">
              <a:extLst>
                <a:ext uri="{FF2B5EF4-FFF2-40B4-BE49-F238E27FC236}">
                  <a16:creationId xmlns:a16="http://schemas.microsoft.com/office/drawing/2014/main" id="{257938E6-0178-A146-9B15-6C52D83CE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​​ 43">
              <a:extLst>
                <a:ext uri="{FF2B5EF4-FFF2-40B4-BE49-F238E27FC236}">
                  <a16:creationId xmlns:a16="http://schemas.microsoft.com/office/drawing/2014/main" id="{51510710-07F0-504A-B37D-4608B4682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4">
              <a:extLst>
                <a:ext uri="{FF2B5EF4-FFF2-40B4-BE49-F238E27FC236}">
                  <a16:creationId xmlns:a16="http://schemas.microsoft.com/office/drawing/2014/main" id="{CD71F473-504E-0D43-9FE9-14B41089E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5">
              <a:extLst>
                <a:ext uri="{FF2B5EF4-FFF2-40B4-BE49-F238E27FC236}">
                  <a16:creationId xmlns:a16="http://schemas.microsoft.com/office/drawing/2014/main" id="{3A14D069-3066-2D4A-92B7-4454D6EB0E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6">
              <a:extLst>
                <a:ext uri="{FF2B5EF4-FFF2-40B4-BE49-F238E27FC236}">
                  <a16:creationId xmlns:a16="http://schemas.microsoft.com/office/drawing/2014/main" id="{10CBC460-EECC-064C-AE00-461302C370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7">
              <a:extLst>
                <a:ext uri="{FF2B5EF4-FFF2-40B4-BE49-F238E27FC236}">
                  <a16:creationId xmlns:a16="http://schemas.microsoft.com/office/drawing/2014/main" id="{C7D04895-42B0-AA45-A7FE-03F606BD6A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8">
              <a:extLst>
                <a:ext uri="{FF2B5EF4-FFF2-40B4-BE49-F238E27FC236}">
                  <a16:creationId xmlns:a16="http://schemas.microsoft.com/office/drawing/2014/main" id="{57E70331-7023-4949-8851-6709388CF3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9">
              <a:extLst>
                <a:ext uri="{FF2B5EF4-FFF2-40B4-BE49-F238E27FC236}">
                  <a16:creationId xmlns:a16="http://schemas.microsoft.com/office/drawing/2014/main" id="{DE0E48EB-736E-D749-9DC3-A74AEC358A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50">
              <a:extLst>
                <a:ext uri="{FF2B5EF4-FFF2-40B4-BE49-F238E27FC236}">
                  <a16:creationId xmlns:a16="http://schemas.microsoft.com/office/drawing/2014/main" id="{99CFE565-53A2-0342-8649-F1ABE25B95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51">
              <a:extLst>
                <a:ext uri="{FF2B5EF4-FFF2-40B4-BE49-F238E27FC236}">
                  <a16:creationId xmlns:a16="http://schemas.microsoft.com/office/drawing/2014/main" id="{62495B7E-8745-D94C-A8AC-E21A9BC430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2">
              <a:extLst>
                <a:ext uri="{FF2B5EF4-FFF2-40B4-BE49-F238E27FC236}">
                  <a16:creationId xmlns:a16="http://schemas.microsoft.com/office/drawing/2014/main" id="{219423AC-2D3B-6B43-B5B7-8DAB856E42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63B56FA0-2AD7-E940-BEC9-22D2E22F7FFD}"/>
              </a:ext>
            </a:extLst>
          </p:cNvPr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手繪多邊形​​ 41">
              <a:extLst>
                <a:ext uri="{FF2B5EF4-FFF2-40B4-BE49-F238E27FC236}">
                  <a16:creationId xmlns:a16="http://schemas.microsoft.com/office/drawing/2014/main" id="{9AB455D7-2FB7-6D4F-9273-416386369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手繪多邊形​​ 42">
              <a:extLst>
                <a:ext uri="{FF2B5EF4-FFF2-40B4-BE49-F238E27FC236}">
                  <a16:creationId xmlns:a16="http://schemas.microsoft.com/office/drawing/2014/main" id="{2B80C70A-7801-D247-9CF3-CC6FF9F09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手繪多邊形​​ 43">
              <a:extLst>
                <a:ext uri="{FF2B5EF4-FFF2-40B4-BE49-F238E27FC236}">
                  <a16:creationId xmlns:a16="http://schemas.microsoft.com/office/drawing/2014/main" id="{E4D99992-BD54-DE40-AD60-5530245FD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​​ 44">
              <a:extLst>
                <a:ext uri="{FF2B5EF4-FFF2-40B4-BE49-F238E27FC236}">
                  <a16:creationId xmlns:a16="http://schemas.microsoft.com/office/drawing/2014/main" id="{ADCC9EA4-0F96-DE48-A1D8-5722C0E34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手繪多邊形​​ 45">
              <a:extLst>
                <a:ext uri="{FF2B5EF4-FFF2-40B4-BE49-F238E27FC236}">
                  <a16:creationId xmlns:a16="http://schemas.microsoft.com/office/drawing/2014/main" id="{5BC783D6-F606-5844-AA0E-AA7915B220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手繪多邊形​​ 46">
              <a:extLst>
                <a:ext uri="{FF2B5EF4-FFF2-40B4-BE49-F238E27FC236}">
                  <a16:creationId xmlns:a16="http://schemas.microsoft.com/office/drawing/2014/main" id="{B15B2125-FFA2-5549-B875-0859CE2AD2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​​ 47">
              <a:extLst>
                <a:ext uri="{FF2B5EF4-FFF2-40B4-BE49-F238E27FC236}">
                  <a16:creationId xmlns:a16="http://schemas.microsoft.com/office/drawing/2014/main" id="{07201388-5B6C-B842-9434-75A97E627F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​​ 48">
              <a:extLst>
                <a:ext uri="{FF2B5EF4-FFF2-40B4-BE49-F238E27FC236}">
                  <a16:creationId xmlns:a16="http://schemas.microsoft.com/office/drawing/2014/main" id="{AE5D2D19-151F-1143-8F55-B9FD8E6282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​​ 49">
              <a:extLst>
                <a:ext uri="{FF2B5EF4-FFF2-40B4-BE49-F238E27FC236}">
                  <a16:creationId xmlns:a16="http://schemas.microsoft.com/office/drawing/2014/main" id="{7FD27582-E99C-FB43-B5AA-87BE9A674B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​​ 50">
              <a:extLst>
                <a:ext uri="{FF2B5EF4-FFF2-40B4-BE49-F238E27FC236}">
                  <a16:creationId xmlns:a16="http://schemas.microsoft.com/office/drawing/2014/main" id="{4E5806BE-394A-1A48-9FB4-AE0935E01F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​​ 51">
              <a:extLst>
                <a:ext uri="{FF2B5EF4-FFF2-40B4-BE49-F238E27FC236}">
                  <a16:creationId xmlns:a16="http://schemas.microsoft.com/office/drawing/2014/main" id="{D94DCE17-82F4-B241-B922-EB8F13971D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手繪多邊形​​ 52">
              <a:extLst>
                <a:ext uri="{FF2B5EF4-FFF2-40B4-BE49-F238E27FC236}">
                  <a16:creationId xmlns:a16="http://schemas.microsoft.com/office/drawing/2014/main" id="{A65417D9-18FC-664C-B632-A00DC42E3F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A8F71E98-840B-2D42-88B8-E3F7BB599CAA}"/>
              </a:ext>
            </a:extLst>
          </p:cNvPr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手繪多邊形​​ 41">
              <a:extLst>
                <a:ext uri="{FF2B5EF4-FFF2-40B4-BE49-F238E27FC236}">
                  <a16:creationId xmlns:a16="http://schemas.microsoft.com/office/drawing/2014/main" id="{B343C0E6-45C6-6244-9EEF-9001A025F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" name="手繪多邊形​​ 42">
              <a:extLst>
                <a:ext uri="{FF2B5EF4-FFF2-40B4-BE49-F238E27FC236}">
                  <a16:creationId xmlns:a16="http://schemas.microsoft.com/office/drawing/2014/main" id="{4CDC04BA-91B0-FF41-9E24-01269BA7D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手繪多邊形​​ 43">
              <a:extLst>
                <a:ext uri="{FF2B5EF4-FFF2-40B4-BE49-F238E27FC236}">
                  <a16:creationId xmlns:a16="http://schemas.microsoft.com/office/drawing/2014/main" id="{4690025C-46AD-5F40-8FD8-7F27E965E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手繪多邊形​​ 44">
              <a:extLst>
                <a:ext uri="{FF2B5EF4-FFF2-40B4-BE49-F238E27FC236}">
                  <a16:creationId xmlns:a16="http://schemas.microsoft.com/office/drawing/2014/main" id="{406F762B-B014-E743-A2DF-1A5628D3D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手繪多邊形​​ 45">
              <a:extLst>
                <a:ext uri="{FF2B5EF4-FFF2-40B4-BE49-F238E27FC236}">
                  <a16:creationId xmlns:a16="http://schemas.microsoft.com/office/drawing/2014/main" id="{5B1680E1-C62B-DA43-AA9F-06C4EF888A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手繪多邊形​​ 46">
              <a:extLst>
                <a:ext uri="{FF2B5EF4-FFF2-40B4-BE49-F238E27FC236}">
                  <a16:creationId xmlns:a16="http://schemas.microsoft.com/office/drawing/2014/main" id="{8E06FDF7-3548-5941-9236-850AD2BD4C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手繪多邊形​​ 47">
              <a:extLst>
                <a:ext uri="{FF2B5EF4-FFF2-40B4-BE49-F238E27FC236}">
                  <a16:creationId xmlns:a16="http://schemas.microsoft.com/office/drawing/2014/main" id="{BF21DEFE-46BD-C242-B869-EBCFD8B9F9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" name="手繪多邊形​​ 48">
              <a:extLst>
                <a:ext uri="{FF2B5EF4-FFF2-40B4-BE49-F238E27FC236}">
                  <a16:creationId xmlns:a16="http://schemas.microsoft.com/office/drawing/2014/main" id="{BF2C2411-0CDB-6548-A79D-D627BA6540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手繪多邊形​​ 49">
              <a:extLst>
                <a:ext uri="{FF2B5EF4-FFF2-40B4-BE49-F238E27FC236}">
                  <a16:creationId xmlns:a16="http://schemas.microsoft.com/office/drawing/2014/main" id="{206605BE-736C-4549-9A08-226A79A0D6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手繪多邊形​​ 50">
              <a:extLst>
                <a:ext uri="{FF2B5EF4-FFF2-40B4-BE49-F238E27FC236}">
                  <a16:creationId xmlns:a16="http://schemas.microsoft.com/office/drawing/2014/main" id="{D58AD25B-2554-8C4F-A840-BD465D1729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手繪多邊形​​ 51">
              <a:extLst>
                <a:ext uri="{FF2B5EF4-FFF2-40B4-BE49-F238E27FC236}">
                  <a16:creationId xmlns:a16="http://schemas.microsoft.com/office/drawing/2014/main" id="{50B5DBF2-22E6-F946-9382-1168FE0809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手繪多邊形​​ 52">
              <a:extLst>
                <a:ext uri="{FF2B5EF4-FFF2-40B4-BE49-F238E27FC236}">
                  <a16:creationId xmlns:a16="http://schemas.microsoft.com/office/drawing/2014/main" id="{1D70FFEA-F7BA-C743-8507-4CABDDCBBA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97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11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25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26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編輯母片文字樣式
第二層
第三層
第四層
第五層</a:t>
            </a:r>
          </a:p>
        </p:txBody>
      </p:sp>
      <p:sp>
        <p:nvSpPr>
          <p:cNvPr id="46" name="投影片編號預留位置 7">
            <a:extLst>
              <a:ext uri="{FF2B5EF4-FFF2-40B4-BE49-F238E27FC236}">
                <a16:creationId xmlns:a16="http://schemas.microsoft.com/office/drawing/2014/main" id="{D4A76452-EBA0-8B4F-ADE1-CAFA95EE029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4D89700F-DE8C-3745-A43A-FDCD28910217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47" name="頁尾預留位置 6">
            <a:extLst>
              <a:ext uri="{FF2B5EF4-FFF2-40B4-BE49-F238E27FC236}">
                <a16:creationId xmlns:a16="http://schemas.microsoft.com/office/drawing/2014/main" id="{9A91350E-B2F4-A445-BB82-DAB872F0036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8" name="日期預留位置 3">
            <a:extLst>
              <a:ext uri="{FF2B5EF4-FFF2-40B4-BE49-F238E27FC236}">
                <a16:creationId xmlns:a16="http://schemas.microsoft.com/office/drawing/2014/main" id="{31BCE298-F480-9A41-8230-9152508D62D9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7558E98-0111-4C4C-8291-EC946F0313DE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876509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5" name="投影片編號預留位置 5">
            <a:extLst>
              <a:ext uri="{FF2B5EF4-FFF2-40B4-BE49-F238E27FC236}">
                <a16:creationId xmlns:a16="http://schemas.microsoft.com/office/drawing/2014/main" id="{66230CEE-7C98-A845-B79A-FB39DAC8C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F6DA0-301D-D54B-A938-4A8A294D544B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6" name="頁尾預留位置 4">
            <a:extLst>
              <a:ext uri="{FF2B5EF4-FFF2-40B4-BE49-F238E27FC236}">
                <a16:creationId xmlns:a16="http://schemas.microsoft.com/office/drawing/2014/main" id="{702E3C14-8E6D-D24F-BAF8-E4AA39900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日期預留位置 3">
            <a:extLst>
              <a:ext uri="{FF2B5EF4-FFF2-40B4-BE49-F238E27FC236}">
                <a16:creationId xmlns:a16="http://schemas.microsoft.com/office/drawing/2014/main" id="{5BEC4807-A6E2-8C46-8A2B-45B67C6FF4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CE283-C742-224D-AC8E-56A0013F8023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9026272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>
            <a:extLst>
              <a:ext uri="{FF2B5EF4-FFF2-40B4-BE49-F238E27FC236}">
                <a16:creationId xmlns:a16="http://schemas.microsoft.com/office/drawing/2014/main" id="{AA14E887-4C8F-0643-86A5-E9A46789BBF9}"/>
              </a:ext>
            </a:extLst>
          </p:cNvPr>
          <p:cNvGrpSpPr>
            <a:grpSpLocks/>
          </p:cNvGrpSpPr>
          <p:nvPr/>
        </p:nvGrpSpPr>
        <p:grpSpPr bwMode="auto"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6" name="手繪多邊形​​ 42">
              <a:extLst>
                <a:ext uri="{FF2B5EF4-FFF2-40B4-BE49-F238E27FC236}">
                  <a16:creationId xmlns:a16="http://schemas.microsoft.com/office/drawing/2014/main" id="{A57296F6-76FE-364D-B268-E1753FCEA67C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手繪多邊形​​ 43">
              <a:extLst>
                <a:ext uri="{FF2B5EF4-FFF2-40B4-BE49-F238E27FC236}">
                  <a16:creationId xmlns:a16="http://schemas.microsoft.com/office/drawing/2014/main" id="{A353F00E-0104-3249-885F-C0915375190F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" name="群組 9">
              <a:extLst>
                <a:ext uri="{FF2B5EF4-FFF2-40B4-BE49-F238E27FC236}">
                  <a16:creationId xmlns:a16="http://schemas.microsoft.com/office/drawing/2014/main" id="{5BAF239D-36F8-5947-BE9A-5903FCE62C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7" name="手繪多邊形​​ 41">
                <a:extLst>
                  <a:ext uri="{FF2B5EF4-FFF2-40B4-BE49-F238E27FC236}">
                    <a16:creationId xmlns:a16="http://schemas.microsoft.com/office/drawing/2014/main" id="{A120CC92-10F4-DA4E-BE78-81E29DC8BA1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9392238" y="4188656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" name="手繪多邊形​​ 44">
                <a:extLst>
                  <a:ext uri="{FF2B5EF4-FFF2-40B4-BE49-F238E27FC236}">
                    <a16:creationId xmlns:a16="http://schemas.microsoft.com/office/drawing/2014/main" id="{5C25CAC7-C440-E645-B47C-750A5ECC3A66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9367555" y="-651448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9" name="手繪多邊形​​ 45">
              <a:extLst>
                <a:ext uri="{FF2B5EF4-FFF2-40B4-BE49-F238E27FC236}">
                  <a16:creationId xmlns:a16="http://schemas.microsoft.com/office/drawing/2014/main" id="{C87F219F-740C-4848-ADBA-509A24FD76AF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185477" y="5323170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​​ 46">
              <a:extLst>
                <a:ext uri="{FF2B5EF4-FFF2-40B4-BE49-F238E27FC236}">
                  <a16:creationId xmlns:a16="http://schemas.microsoft.com/office/drawing/2014/main" id="{D01981AA-2FA7-DE43-A417-BE04B565F029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197382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7">
              <a:extLst>
                <a:ext uri="{FF2B5EF4-FFF2-40B4-BE49-F238E27FC236}">
                  <a16:creationId xmlns:a16="http://schemas.microsoft.com/office/drawing/2014/main" id="{08B84EC5-EAF2-CB43-8E41-141172842BF2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77601" y="5321583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8">
              <a:extLst>
                <a:ext uri="{FF2B5EF4-FFF2-40B4-BE49-F238E27FC236}">
                  <a16:creationId xmlns:a16="http://schemas.microsoft.com/office/drawing/2014/main" id="{4B06C6F7-6F12-D44C-952B-1EAFE6A706A0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92679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9">
              <a:extLst>
                <a:ext uri="{FF2B5EF4-FFF2-40B4-BE49-F238E27FC236}">
                  <a16:creationId xmlns:a16="http://schemas.microsoft.com/office/drawing/2014/main" id="{C4183588-09CA-C24B-B0A1-245690B7D275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50">
              <a:extLst>
                <a:ext uri="{FF2B5EF4-FFF2-40B4-BE49-F238E27FC236}">
                  <a16:creationId xmlns:a16="http://schemas.microsoft.com/office/drawing/2014/main" id="{F823F1A7-EDFB-EF46-AD00-E4FDC4A8901F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51">
              <a:extLst>
                <a:ext uri="{FF2B5EF4-FFF2-40B4-BE49-F238E27FC236}">
                  <a16:creationId xmlns:a16="http://schemas.microsoft.com/office/drawing/2014/main" id="{DEB919DD-5277-044F-9AED-B7628EEC1901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52">
              <a:extLst>
                <a:ext uri="{FF2B5EF4-FFF2-40B4-BE49-F238E27FC236}">
                  <a16:creationId xmlns:a16="http://schemas.microsoft.com/office/drawing/2014/main" id="{C0252743-0C11-9047-8242-577EC30F47EC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l" rtl="0">
              <a:buNone/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19" name="投影片編號預留位置 6">
            <a:extLst>
              <a:ext uri="{FF2B5EF4-FFF2-40B4-BE49-F238E27FC236}">
                <a16:creationId xmlns:a16="http://schemas.microsoft.com/office/drawing/2014/main" id="{3A47ABBC-33DC-7948-B54F-50004884C2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9EE851A3-68A3-E140-9545-52F0D49A92D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20" name="頁尾預留位置 5">
            <a:extLst>
              <a:ext uri="{FF2B5EF4-FFF2-40B4-BE49-F238E27FC236}">
                <a16:creationId xmlns:a16="http://schemas.microsoft.com/office/drawing/2014/main" id="{54F465EF-0681-4A4F-AD6B-5F5DCF7AE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1" name="日期預留位置 3">
            <a:extLst>
              <a:ext uri="{FF2B5EF4-FFF2-40B4-BE49-F238E27FC236}">
                <a16:creationId xmlns:a16="http://schemas.microsoft.com/office/drawing/2014/main" id="{3716F286-CBCE-644D-AB96-63D70CEE281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047D4193-3258-A942-9786-B2C4885EEAFB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724774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zh-TW" altLang="en-US" dirty="0"/>
          </a:p>
        </p:txBody>
      </p:sp>
      <p:sp>
        <p:nvSpPr>
          <p:cNvPr id="4" name="投影片編號預留位置 5">
            <a:extLst>
              <a:ext uri="{FF2B5EF4-FFF2-40B4-BE49-F238E27FC236}">
                <a16:creationId xmlns:a16="http://schemas.microsoft.com/office/drawing/2014/main" id="{D6799A29-C1FC-1F46-8EC1-3636D51E05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89F76-1100-8146-B94B-9D97D3AD1CDA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96B39FC6-9F4F-F542-8075-A7EB85CE5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日期預留位置 3">
            <a:extLst>
              <a:ext uri="{FF2B5EF4-FFF2-40B4-BE49-F238E27FC236}">
                <a16:creationId xmlns:a16="http://schemas.microsoft.com/office/drawing/2014/main" id="{E5C41964-E813-1648-B060-1055C2DFB9F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C61B7-CE4F-6144-A380-DEBA21952A0C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5684551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zh-TW" altLang="en-US" dirty="0"/>
          </a:p>
        </p:txBody>
      </p:sp>
      <p:sp>
        <p:nvSpPr>
          <p:cNvPr id="4" name="投影片編號預留位置 5">
            <a:extLst>
              <a:ext uri="{FF2B5EF4-FFF2-40B4-BE49-F238E27FC236}">
                <a16:creationId xmlns:a16="http://schemas.microsoft.com/office/drawing/2014/main" id="{CBF85C5F-554C-4B49-A7EF-3F9144F78C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DA96A-CDF6-3B40-8972-D3E3B05FA7C4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8AACBEA0-093E-154D-85FE-562987F6D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日期預留位置 3">
            <a:extLst>
              <a:ext uri="{FF2B5EF4-FFF2-40B4-BE49-F238E27FC236}">
                <a16:creationId xmlns:a16="http://schemas.microsoft.com/office/drawing/2014/main" id="{1BD63692-C6C5-9049-8A80-0156AABE0FF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DDF26513-364D-BD43-AC3F-C0499D5C9C2E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0692584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zh-TW" altLang="en-US" dirty="0"/>
          </a:p>
        </p:txBody>
      </p:sp>
      <p:sp>
        <p:nvSpPr>
          <p:cNvPr id="4" name="投影片編號預留位置 5">
            <a:extLst>
              <a:ext uri="{FF2B5EF4-FFF2-40B4-BE49-F238E27FC236}">
                <a16:creationId xmlns:a16="http://schemas.microsoft.com/office/drawing/2014/main" id="{C847575B-EA19-7F4F-92E2-8488290835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F4AD1-4F35-2B49-BB9B-655DD9155105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F3CF00CB-766F-3E42-8D3D-E4C1ABAD8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日期預留位置 3">
            <a:extLst>
              <a:ext uri="{FF2B5EF4-FFF2-40B4-BE49-F238E27FC236}">
                <a16:creationId xmlns:a16="http://schemas.microsoft.com/office/drawing/2014/main" id="{54A5CC5A-6598-2647-AD56-3125A4ABC2E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6414D-59CF-6745-B429-F09F525D3381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2881520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44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</a:p>
        </p:txBody>
      </p:sp>
    </p:spTree>
    <p:extLst>
      <p:ext uri="{BB962C8B-B14F-4D97-AF65-F5344CB8AC3E}">
        <p14:creationId xmlns:p14="http://schemas.microsoft.com/office/powerpoint/2010/main" val="281759561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zh-TW" altLang="en-US" dirty="0"/>
          </a:p>
        </p:txBody>
      </p:sp>
      <p:sp>
        <p:nvSpPr>
          <p:cNvPr id="5" name="投影片編號預留位置 5">
            <a:extLst>
              <a:ext uri="{FF2B5EF4-FFF2-40B4-BE49-F238E27FC236}">
                <a16:creationId xmlns:a16="http://schemas.microsoft.com/office/drawing/2014/main" id="{B1D93380-0006-EA41-8429-D9EA943C08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D1F72-AE98-6D48-826E-2C660DDBA1E2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6" name="頁尾預留位置 4">
            <a:extLst>
              <a:ext uri="{FF2B5EF4-FFF2-40B4-BE49-F238E27FC236}">
                <a16:creationId xmlns:a16="http://schemas.microsoft.com/office/drawing/2014/main" id="{8E9F03AE-F634-2447-8A52-6564F9964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日期預留位置 3">
            <a:extLst>
              <a:ext uri="{FF2B5EF4-FFF2-40B4-BE49-F238E27FC236}">
                <a16:creationId xmlns:a16="http://schemas.microsoft.com/office/drawing/2014/main" id="{A363795A-08BA-F64C-BCC1-536B6E528D2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27B50-CA84-4D49-AA2A-2262821E8916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188705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zh-TW" altLang="en-US" dirty="0"/>
          </a:p>
        </p:txBody>
      </p:sp>
      <p:sp>
        <p:nvSpPr>
          <p:cNvPr id="7" name="投影片編號預留位置 5">
            <a:extLst>
              <a:ext uri="{FF2B5EF4-FFF2-40B4-BE49-F238E27FC236}">
                <a16:creationId xmlns:a16="http://schemas.microsoft.com/office/drawing/2014/main" id="{C8844616-4C8A-774B-9357-C9027AAD62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90F2B-0310-164A-8CBA-03E51488F49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8" name="頁尾預留位置 4">
            <a:extLst>
              <a:ext uri="{FF2B5EF4-FFF2-40B4-BE49-F238E27FC236}">
                <a16:creationId xmlns:a16="http://schemas.microsoft.com/office/drawing/2014/main" id="{48C6F0AC-D039-1E45-B018-BE8EDFD5E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日期預留位置 3">
            <a:extLst>
              <a:ext uri="{FF2B5EF4-FFF2-40B4-BE49-F238E27FC236}">
                <a16:creationId xmlns:a16="http://schemas.microsoft.com/office/drawing/2014/main" id="{EA8422C4-3C68-B54F-BB0D-5FB13F99081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CE427-090D-9147-9661-3E1CE552C759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307559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投影片編號預留位置 5">
            <a:extLst>
              <a:ext uri="{FF2B5EF4-FFF2-40B4-BE49-F238E27FC236}">
                <a16:creationId xmlns:a16="http://schemas.microsoft.com/office/drawing/2014/main" id="{6455727D-A2F0-574C-8628-EDBF8F0858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2F8D3-B907-544A-95F0-AF772BE9CD68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4" name="頁尾預留位置 4">
            <a:extLst>
              <a:ext uri="{FF2B5EF4-FFF2-40B4-BE49-F238E27FC236}">
                <a16:creationId xmlns:a16="http://schemas.microsoft.com/office/drawing/2014/main" id="{28D7D970-6EC8-B145-9CA5-6CA75C96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日期預留位置 3">
            <a:extLst>
              <a:ext uri="{FF2B5EF4-FFF2-40B4-BE49-F238E27FC236}">
                <a16:creationId xmlns:a16="http://schemas.microsoft.com/office/drawing/2014/main" id="{D14C366F-7518-5C40-99C1-90AEC272BB8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BE7F-3E96-044E-9A3F-F3AE1343AAAE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586011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預留位置 5">
            <a:extLst>
              <a:ext uri="{FF2B5EF4-FFF2-40B4-BE49-F238E27FC236}">
                <a16:creationId xmlns:a16="http://schemas.microsoft.com/office/drawing/2014/main" id="{9DB7226A-16C7-6A4D-88B2-304C15E30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356E7-D5C3-8340-927C-F8A5C4D954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3" name="頁尾預留位置 4">
            <a:extLst>
              <a:ext uri="{FF2B5EF4-FFF2-40B4-BE49-F238E27FC236}">
                <a16:creationId xmlns:a16="http://schemas.microsoft.com/office/drawing/2014/main" id="{633D2917-EBD5-0340-9652-12604E21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54BECF80-00C3-D849-9FD6-04DC206E323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0D115-12E8-DC4B-9CB9-B97B70616FE0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926308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兩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CE617ACD-D805-584F-B3C2-86F4E5FE9DF5}"/>
              </a:ext>
            </a:extLst>
          </p:cNvPr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手繪多邊形​​ 41">
              <a:extLst>
                <a:ext uri="{FF2B5EF4-FFF2-40B4-BE49-F238E27FC236}">
                  <a16:creationId xmlns:a16="http://schemas.microsoft.com/office/drawing/2014/main" id="{6F439CED-B158-0549-A234-1A72EC478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手繪多邊形​​ 42">
              <a:extLst>
                <a:ext uri="{FF2B5EF4-FFF2-40B4-BE49-F238E27FC236}">
                  <a16:creationId xmlns:a16="http://schemas.microsoft.com/office/drawing/2014/main" id="{E7040F07-6130-E04A-A3F7-6B4C046E0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​​ 43">
              <a:extLst>
                <a:ext uri="{FF2B5EF4-FFF2-40B4-BE49-F238E27FC236}">
                  <a16:creationId xmlns:a16="http://schemas.microsoft.com/office/drawing/2014/main" id="{007DF2BE-A775-9B44-BEB0-C339E2644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4">
              <a:extLst>
                <a:ext uri="{FF2B5EF4-FFF2-40B4-BE49-F238E27FC236}">
                  <a16:creationId xmlns:a16="http://schemas.microsoft.com/office/drawing/2014/main" id="{4A82B46F-1DF9-224F-ADCF-1EC8857E3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5">
              <a:extLst>
                <a:ext uri="{FF2B5EF4-FFF2-40B4-BE49-F238E27FC236}">
                  <a16:creationId xmlns:a16="http://schemas.microsoft.com/office/drawing/2014/main" id="{B625757D-FAD3-2E4E-B422-A77BB6C6C6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6">
              <a:extLst>
                <a:ext uri="{FF2B5EF4-FFF2-40B4-BE49-F238E27FC236}">
                  <a16:creationId xmlns:a16="http://schemas.microsoft.com/office/drawing/2014/main" id="{857C355F-F1A5-5640-9E79-A5D6DC2C1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7">
              <a:extLst>
                <a:ext uri="{FF2B5EF4-FFF2-40B4-BE49-F238E27FC236}">
                  <a16:creationId xmlns:a16="http://schemas.microsoft.com/office/drawing/2014/main" id="{50D31EF9-B130-7447-B6BF-7ED43A835E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8">
              <a:extLst>
                <a:ext uri="{FF2B5EF4-FFF2-40B4-BE49-F238E27FC236}">
                  <a16:creationId xmlns:a16="http://schemas.microsoft.com/office/drawing/2014/main" id="{F83B3680-FFCF-6E4A-A4BE-426C3B4AB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9">
              <a:extLst>
                <a:ext uri="{FF2B5EF4-FFF2-40B4-BE49-F238E27FC236}">
                  <a16:creationId xmlns:a16="http://schemas.microsoft.com/office/drawing/2014/main" id="{FE96624E-A96C-B24F-9A6A-1DEE86054B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50">
              <a:extLst>
                <a:ext uri="{FF2B5EF4-FFF2-40B4-BE49-F238E27FC236}">
                  <a16:creationId xmlns:a16="http://schemas.microsoft.com/office/drawing/2014/main" id="{2AB2E912-BC12-3B49-92E7-679B0A3A87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51">
              <a:extLst>
                <a:ext uri="{FF2B5EF4-FFF2-40B4-BE49-F238E27FC236}">
                  <a16:creationId xmlns:a16="http://schemas.microsoft.com/office/drawing/2014/main" id="{A89BD9FF-6EA0-0446-8642-D33C3AB6C5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2">
              <a:extLst>
                <a:ext uri="{FF2B5EF4-FFF2-40B4-BE49-F238E27FC236}">
                  <a16:creationId xmlns:a16="http://schemas.microsoft.com/office/drawing/2014/main" id="{931C7696-E04F-7540-B77D-7FBDCB95E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8925BD3-DFBC-6D45-B66F-E2410E8A4B1C}"/>
              </a:ext>
            </a:extLst>
          </p:cNvPr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手繪多邊形​​ 41">
              <a:extLst>
                <a:ext uri="{FF2B5EF4-FFF2-40B4-BE49-F238E27FC236}">
                  <a16:creationId xmlns:a16="http://schemas.microsoft.com/office/drawing/2014/main" id="{1800D1E7-45E4-EF4D-B962-8A53E8AE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手繪多邊形​​ 42">
              <a:extLst>
                <a:ext uri="{FF2B5EF4-FFF2-40B4-BE49-F238E27FC236}">
                  <a16:creationId xmlns:a16="http://schemas.microsoft.com/office/drawing/2014/main" id="{F5719D76-B8B2-8D47-9EFC-D0E47B49C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手繪多邊形​​ 43">
              <a:extLst>
                <a:ext uri="{FF2B5EF4-FFF2-40B4-BE49-F238E27FC236}">
                  <a16:creationId xmlns:a16="http://schemas.microsoft.com/office/drawing/2014/main" id="{8E18749A-E433-4E45-9FD8-9F06CE09C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​​ 44">
              <a:extLst>
                <a:ext uri="{FF2B5EF4-FFF2-40B4-BE49-F238E27FC236}">
                  <a16:creationId xmlns:a16="http://schemas.microsoft.com/office/drawing/2014/main" id="{A08A7691-E1C8-BA47-8C05-64E5D1747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手繪多邊形​​ 45">
              <a:extLst>
                <a:ext uri="{FF2B5EF4-FFF2-40B4-BE49-F238E27FC236}">
                  <a16:creationId xmlns:a16="http://schemas.microsoft.com/office/drawing/2014/main" id="{5FFED34C-15E2-8844-B72D-80E54FB350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手繪多邊形​​ 46">
              <a:extLst>
                <a:ext uri="{FF2B5EF4-FFF2-40B4-BE49-F238E27FC236}">
                  <a16:creationId xmlns:a16="http://schemas.microsoft.com/office/drawing/2014/main" id="{7F24BD5B-2804-8F47-9772-91A77474DB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​​ 47">
              <a:extLst>
                <a:ext uri="{FF2B5EF4-FFF2-40B4-BE49-F238E27FC236}">
                  <a16:creationId xmlns:a16="http://schemas.microsoft.com/office/drawing/2014/main" id="{83D26592-A68B-FA4F-8E03-D444C2FF2F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​​ 48">
              <a:extLst>
                <a:ext uri="{FF2B5EF4-FFF2-40B4-BE49-F238E27FC236}">
                  <a16:creationId xmlns:a16="http://schemas.microsoft.com/office/drawing/2014/main" id="{E8758619-82E0-AA43-B7DC-6785C3DC9E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​​ 49">
              <a:extLst>
                <a:ext uri="{FF2B5EF4-FFF2-40B4-BE49-F238E27FC236}">
                  <a16:creationId xmlns:a16="http://schemas.microsoft.com/office/drawing/2014/main" id="{2236824D-BF0D-F94A-8293-15DCE889A1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​​ 50">
              <a:extLst>
                <a:ext uri="{FF2B5EF4-FFF2-40B4-BE49-F238E27FC236}">
                  <a16:creationId xmlns:a16="http://schemas.microsoft.com/office/drawing/2014/main" id="{04314F86-C620-6A40-883F-45A400F07F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​​ 51">
              <a:extLst>
                <a:ext uri="{FF2B5EF4-FFF2-40B4-BE49-F238E27FC236}">
                  <a16:creationId xmlns:a16="http://schemas.microsoft.com/office/drawing/2014/main" id="{03E63FB0-A27A-424A-8D51-26A2C1BBF0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手繪多邊形​​ 52">
              <a:extLst>
                <a:ext uri="{FF2B5EF4-FFF2-40B4-BE49-F238E27FC236}">
                  <a16:creationId xmlns:a16="http://schemas.microsoft.com/office/drawing/2014/main" id="{7C67189B-1E36-E34D-95AC-387E2F9430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6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39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編輯母片文字樣式
第二層
第三層
第四層
第五層</a:t>
            </a:r>
          </a:p>
        </p:txBody>
      </p:sp>
      <p:sp>
        <p:nvSpPr>
          <p:cNvPr id="37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0" name="文字預留位置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編輯母片文字樣式
第二層
第三層
第四層
第五層</a:t>
            </a:r>
          </a:p>
        </p:txBody>
      </p:sp>
      <p:sp>
        <p:nvSpPr>
          <p:cNvPr id="33" name="投影片編號預留位置 7">
            <a:extLst>
              <a:ext uri="{FF2B5EF4-FFF2-40B4-BE49-F238E27FC236}">
                <a16:creationId xmlns:a16="http://schemas.microsoft.com/office/drawing/2014/main" id="{BD1AE154-A844-FD4A-9EF5-5BD341FC5B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90975296-6128-5D42-8EDC-DAC9A3150811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34" name="頁尾預留位置 6">
            <a:extLst>
              <a:ext uri="{FF2B5EF4-FFF2-40B4-BE49-F238E27FC236}">
                <a16:creationId xmlns:a16="http://schemas.microsoft.com/office/drawing/2014/main" id="{D140CC0B-B63F-0046-810D-95621F0B9C7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5" name="日期預留位置 3">
            <a:extLst>
              <a:ext uri="{FF2B5EF4-FFF2-40B4-BE49-F238E27FC236}">
                <a16:creationId xmlns:a16="http://schemas.microsoft.com/office/drawing/2014/main" id="{95C9A78A-032B-5249-AEBE-F062E1FB99D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23755931-8928-9C4B-92FA-B3C4267FA189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589700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E6C14577-A162-F545-A98C-93FB74DF1E4C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手繪多邊形​​ 41">
              <a:extLst>
                <a:ext uri="{FF2B5EF4-FFF2-40B4-BE49-F238E27FC236}">
                  <a16:creationId xmlns:a16="http://schemas.microsoft.com/office/drawing/2014/main" id="{6C96DEBF-4A12-9E42-9617-19A1669C0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2">
              <a:extLst>
                <a:ext uri="{FF2B5EF4-FFF2-40B4-BE49-F238E27FC236}">
                  <a16:creationId xmlns:a16="http://schemas.microsoft.com/office/drawing/2014/main" id="{F19A01EC-ED45-B54A-BA2E-9301CCFE9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3">
              <a:extLst>
                <a:ext uri="{FF2B5EF4-FFF2-40B4-BE49-F238E27FC236}">
                  <a16:creationId xmlns:a16="http://schemas.microsoft.com/office/drawing/2014/main" id="{4AFCEDF5-7988-FC42-94C6-16152290C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4">
              <a:extLst>
                <a:ext uri="{FF2B5EF4-FFF2-40B4-BE49-F238E27FC236}">
                  <a16:creationId xmlns:a16="http://schemas.microsoft.com/office/drawing/2014/main" id="{439153A2-0246-F647-83C3-AB720830F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5">
              <a:extLst>
                <a:ext uri="{FF2B5EF4-FFF2-40B4-BE49-F238E27FC236}">
                  <a16:creationId xmlns:a16="http://schemas.microsoft.com/office/drawing/2014/main" id="{2F19FB67-E3A3-3241-83B7-12C456E2C1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6">
              <a:extLst>
                <a:ext uri="{FF2B5EF4-FFF2-40B4-BE49-F238E27FC236}">
                  <a16:creationId xmlns:a16="http://schemas.microsoft.com/office/drawing/2014/main" id="{F8D444D0-3F99-C14E-943F-10CE3DE34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7">
              <a:extLst>
                <a:ext uri="{FF2B5EF4-FFF2-40B4-BE49-F238E27FC236}">
                  <a16:creationId xmlns:a16="http://schemas.microsoft.com/office/drawing/2014/main" id="{5B62DAC5-EF7B-D74A-B39C-602842D6DB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48">
              <a:extLst>
                <a:ext uri="{FF2B5EF4-FFF2-40B4-BE49-F238E27FC236}">
                  <a16:creationId xmlns:a16="http://schemas.microsoft.com/office/drawing/2014/main" id="{DF059B33-040E-E148-BE00-9028112ABE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49">
              <a:extLst>
                <a:ext uri="{FF2B5EF4-FFF2-40B4-BE49-F238E27FC236}">
                  <a16:creationId xmlns:a16="http://schemas.microsoft.com/office/drawing/2014/main" id="{DC0C8EF4-1611-F540-8976-D2B4BB6334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0">
              <a:extLst>
                <a:ext uri="{FF2B5EF4-FFF2-40B4-BE49-F238E27FC236}">
                  <a16:creationId xmlns:a16="http://schemas.microsoft.com/office/drawing/2014/main" id="{EEF9EDCA-E974-5142-AFF7-FC672AF77F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手繪多邊形​​ 51">
              <a:extLst>
                <a:ext uri="{FF2B5EF4-FFF2-40B4-BE49-F238E27FC236}">
                  <a16:creationId xmlns:a16="http://schemas.microsoft.com/office/drawing/2014/main" id="{53E03C8A-A36B-BB4E-B5A0-7B4100BC99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手繪多邊形​​ 52">
              <a:extLst>
                <a:ext uri="{FF2B5EF4-FFF2-40B4-BE49-F238E27FC236}">
                  <a16:creationId xmlns:a16="http://schemas.microsoft.com/office/drawing/2014/main" id="{62568BFD-5B68-AA4A-90E7-6A026BEE88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6211C4FC-E10B-E94C-BE3E-BEA80E97523A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手繪多邊形​​ 41">
              <a:extLst>
                <a:ext uri="{FF2B5EF4-FFF2-40B4-BE49-F238E27FC236}">
                  <a16:creationId xmlns:a16="http://schemas.microsoft.com/office/drawing/2014/main" id="{DD69D158-2AEF-F946-9EAD-8AAC13B2D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​​ 42">
              <a:extLst>
                <a:ext uri="{FF2B5EF4-FFF2-40B4-BE49-F238E27FC236}">
                  <a16:creationId xmlns:a16="http://schemas.microsoft.com/office/drawing/2014/main" id="{5FA6F2A3-68B7-0D4A-9E84-38A8A595C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手繪多邊形​​ 43">
              <a:extLst>
                <a:ext uri="{FF2B5EF4-FFF2-40B4-BE49-F238E27FC236}">
                  <a16:creationId xmlns:a16="http://schemas.microsoft.com/office/drawing/2014/main" id="{F75F256B-C331-1443-8C97-46131A19B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手繪多邊形​​ 44">
              <a:extLst>
                <a:ext uri="{FF2B5EF4-FFF2-40B4-BE49-F238E27FC236}">
                  <a16:creationId xmlns:a16="http://schemas.microsoft.com/office/drawing/2014/main" id="{8718ECE6-723D-6344-8759-49297DE77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​​ 45">
              <a:extLst>
                <a:ext uri="{FF2B5EF4-FFF2-40B4-BE49-F238E27FC236}">
                  <a16:creationId xmlns:a16="http://schemas.microsoft.com/office/drawing/2014/main" id="{015CFFB8-F385-BF4B-848D-F1D618BA2C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​​ 46">
              <a:extLst>
                <a:ext uri="{FF2B5EF4-FFF2-40B4-BE49-F238E27FC236}">
                  <a16:creationId xmlns:a16="http://schemas.microsoft.com/office/drawing/2014/main" id="{0F6A4853-9847-7447-BAC5-29021ADF71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​​ 47">
              <a:extLst>
                <a:ext uri="{FF2B5EF4-FFF2-40B4-BE49-F238E27FC236}">
                  <a16:creationId xmlns:a16="http://schemas.microsoft.com/office/drawing/2014/main" id="{F9600A09-D683-5648-98D8-87D7910A8D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​​ 48">
              <a:extLst>
                <a:ext uri="{FF2B5EF4-FFF2-40B4-BE49-F238E27FC236}">
                  <a16:creationId xmlns:a16="http://schemas.microsoft.com/office/drawing/2014/main" id="{34E3A8EB-31AB-964B-B69A-AA93D2E0C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​​ 49">
              <a:extLst>
                <a:ext uri="{FF2B5EF4-FFF2-40B4-BE49-F238E27FC236}">
                  <a16:creationId xmlns:a16="http://schemas.microsoft.com/office/drawing/2014/main" id="{B38E3C9C-148C-774D-BB26-67418254EE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手繪多邊形​​ 50">
              <a:extLst>
                <a:ext uri="{FF2B5EF4-FFF2-40B4-BE49-F238E27FC236}">
                  <a16:creationId xmlns:a16="http://schemas.microsoft.com/office/drawing/2014/main" id="{29C52BEB-1BF3-7D48-B304-5882B5D314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手繪多邊形​​ 51">
              <a:extLst>
                <a:ext uri="{FF2B5EF4-FFF2-40B4-BE49-F238E27FC236}">
                  <a16:creationId xmlns:a16="http://schemas.microsoft.com/office/drawing/2014/main" id="{6158E702-792D-B54D-B317-F0D60BCE2E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手繪多邊形​​ 52">
              <a:extLst>
                <a:ext uri="{FF2B5EF4-FFF2-40B4-BE49-F238E27FC236}">
                  <a16:creationId xmlns:a16="http://schemas.microsoft.com/office/drawing/2014/main" id="{6CA5C30B-7625-DD4E-9F08-A06A61872D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7164EFAB-F0A7-2B46-968C-2D326C0A98F1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手繪多邊形​​ 41">
              <a:extLst>
                <a:ext uri="{FF2B5EF4-FFF2-40B4-BE49-F238E27FC236}">
                  <a16:creationId xmlns:a16="http://schemas.microsoft.com/office/drawing/2014/main" id="{70E54929-2155-3F41-A383-E1EDF7892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手繪多邊形​​ 42">
              <a:extLst>
                <a:ext uri="{FF2B5EF4-FFF2-40B4-BE49-F238E27FC236}">
                  <a16:creationId xmlns:a16="http://schemas.microsoft.com/office/drawing/2014/main" id="{DE70911E-2B1C-814B-BA9A-CA7CB01C6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手繪多邊形​​ 43">
              <a:extLst>
                <a:ext uri="{FF2B5EF4-FFF2-40B4-BE49-F238E27FC236}">
                  <a16:creationId xmlns:a16="http://schemas.microsoft.com/office/drawing/2014/main" id="{3807E73C-3B98-0244-8F12-B6AB1DAA2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手繪多邊形​​ 44">
              <a:extLst>
                <a:ext uri="{FF2B5EF4-FFF2-40B4-BE49-F238E27FC236}">
                  <a16:creationId xmlns:a16="http://schemas.microsoft.com/office/drawing/2014/main" id="{301761E9-429D-0342-AABD-FFC2CFE86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手繪多邊形​​ 45">
              <a:extLst>
                <a:ext uri="{FF2B5EF4-FFF2-40B4-BE49-F238E27FC236}">
                  <a16:creationId xmlns:a16="http://schemas.microsoft.com/office/drawing/2014/main" id="{53A145D0-4BE5-AF45-A04E-12E330243D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" name="手繪多邊形​​ 46">
              <a:extLst>
                <a:ext uri="{FF2B5EF4-FFF2-40B4-BE49-F238E27FC236}">
                  <a16:creationId xmlns:a16="http://schemas.microsoft.com/office/drawing/2014/main" id="{08CF416A-D607-CB46-9F22-C240F920D4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手繪多邊形​​ 47">
              <a:extLst>
                <a:ext uri="{FF2B5EF4-FFF2-40B4-BE49-F238E27FC236}">
                  <a16:creationId xmlns:a16="http://schemas.microsoft.com/office/drawing/2014/main" id="{114F31A5-3B5F-0A4D-976E-F77EF039AA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手繪多邊形​​ 48">
              <a:extLst>
                <a:ext uri="{FF2B5EF4-FFF2-40B4-BE49-F238E27FC236}">
                  <a16:creationId xmlns:a16="http://schemas.microsoft.com/office/drawing/2014/main" id="{EA94877E-FBB9-1E45-A112-C1E8D32550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手繪多邊形​​ 49">
              <a:extLst>
                <a:ext uri="{FF2B5EF4-FFF2-40B4-BE49-F238E27FC236}">
                  <a16:creationId xmlns:a16="http://schemas.microsoft.com/office/drawing/2014/main" id="{B0849A8C-70B1-2C40-AA60-5448AEE6C2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手繪多邊形​​ 50">
              <a:extLst>
                <a:ext uri="{FF2B5EF4-FFF2-40B4-BE49-F238E27FC236}">
                  <a16:creationId xmlns:a16="http://schemas.microsoft.com/office/drawing/2014/main" id="{6A3A4EEF-EA84-5B4B-82A5-292E7CE0D4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6" name="手繪多邊形​​ 51">
              <a:extLst>
                <a:ext uri="{FF2B5EF4-FFF2-40B4-BE49-F238E27FC236}">
                  <a16:creationId xmlns:a16="http://schemas.microsoft.com/office/drawing/2014/main" id="{135C2746-D1F7-3741-AF75-11608DC7BB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7" name="手繪多邊形​​ 52">
              <a:extLst>
                <a:ext uri="{FF2B5EF4-FFF2-40B4-BE49-F238E27FC236}">
                  <a16:creationId xmlns:a16="http://schemas.microsoft.com/office/drawing/2014/main" id="{DA323D23-32D2-B040-B569-489B088C88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79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81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78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82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80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83" name="文字預留位置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8" name="投影片編號預留位置 7">
            <a:extLst>
              <a:ext uri="{FF2B5EF4-FFF2-40B4-BE49-F238E27FC236}">
                <a16:creationId xmlns:a16="http://schemas.microsoft.com/office/drawing/2014/main" id="{2D6E8CE4-2073-B146-A3E0-3E71C6A5BD9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8F4E858-6B4D-9A4F-BF1E-4FE356AB1343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49" name="頁尾預留位置 6">
            <a:extLst>
              <a:ext uri="{FF2B5EF4-FFF2-40B4-BE49-F238E27FC236}">
                <a16:creationId xmlns:a16="http://schemas.microsoft.com/office/drawing/2014/main" id="{45B4DBF5-059D-D741-B80B-DF3DF0D8254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0" name="日期預留位置 3">
            <a:extLst>
              <a:ext uri="{FF2B5EF4-FFF2-40B4-BE49-F238E27FC236}">
                <a16:creationId xmlns:a16="http://schemas.microsoft.com/office/drawing/2014/main" id="{3EDCE368-9BF8-D548-83C7-E3E9B0CB158E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2729513-320B-CD4A-91D9-772F3B7E039F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49138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預留位置 1">
            <a:extLst>
              <a:ext uri="{FF2B5EF4-FFF2-40B4-BE49-F238E27FC236}">
                <a16:creationId xmlns:a16="http://schemas.microsoft.com/office/drawing/2014/main" id="{FCEA75DF-6907-FD47-995C-4D1A6DB6E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5213" y="304800"/>
            <a:ext cx="1005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預留位置 2">
            <a:extLst>
              <a:ext uri="{FF2B5EF4-FFF2-40B4-BE49-F238E27FC236}">
                <a16:creationId xmlns:a16="http://schemas.microsoft.com/office/drawing/2014/main" id="{0722259B-4623-524F-B763-F48829C80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5213" y="1752600"/>
            <a:ext cx="1005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EEA3F832-82A8-C54F-B3A9-BC81EF1F6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3E08E57-2EF9-E643-8C83-1632115302A8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F5AC3B6B-B2BB-6D4A-8590-8C0F4B40A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A1E651DB-61DD-4345-8158-55AD95830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F9536FAB-4966-224E-83A8-4BEA08876A3D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1" r:id="rId2"/>
    <p:sldLayoutId id="2147483699" r:id="rId3"/>
    <p:sldLayoutId id="2147483692" r:id="rId4"/>
    <p:sldLayoutId id="2147483693" r:id="rId5"/>
    <p:sldLayoutId id="2147483694" r:id="rId6"/>
    <p:sldLayoutId id="2147483695" r:id="rId7"/>
    <p:sldLayoutId id="2147483700" r:id="rId8"/>
    <p:sldLayoutId id="2147483701" r:id="rId9"/>
    <p:sldLayoutId id="2147483702" r:id="rId10"/>
    <p:sldLayoutId id="2147483696" r:id="rId11"/>
    <p:sldLayoutId id="2147483703" r:id="rId12"/>
    <p:sldLayoutId id="2147483697" r:id="rId13"/>
    <p:sldLayoutId id="2147483704" r:id="rId14"/>
  </p:sldLayoutIdLst>
  <p:transition spd="med">
    <p:fade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9pPr>
    </p:titleStyle>
    <p:bodyStyle>
      <a:lvl1pPr marL="346075" indent="-346075" algn="l" rtl="0" eaLnBrk="1" fontAlgn="base" hangingPunct="1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39775" indent="-282575" algn="l" rtl="0" eaLnBrk="1" fontAlgn="base" hangingPunct="1"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eaLnBrk="1" fontAlgn="base" hangingPunct="1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eaLnBrk="1" fontAlgn="base" hangingPunct="1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eaLnBrk="1" fontAlgn="base" hangingPunct="1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25105;&#26371;&#38283;&#24515;&#25509;&#21463;&#35738;&#32654;.mp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http://tw.wrs.yahoo.com/_ylt=A8tUxw.3reFENnMB0lht1gt./SIG=1ivf4up6u/EXP=1155727159/**http:/tw.search.yahoo.com/search/images/view?back=http://tw.search.yahoo.com/search/images?_adv_prop=images&amp;imgsz=all&amp;vf=all&amp;va=%E9%A3%9F%E7%89%A9&amp;ei=UTF-8&amp;fr=fp-tab-web-t&amp;b=21&amp;w=300&amp;h=300&amp;imgurl=www.pclady.com.cn/beauty/myby/0504/pic/20050410cd15.jpg&amp;rurl=http://www.pclady.com.cn/beauty/myby/0504/38009_1.html&amp;size=17.8kB&amp;name=20050410cd15.jpg&amp;p=%E9%A3%9F%E7%89%A9&amp;type=jpeg&amp;no=34&amp;tt=168,405&amp;ei=UTF-8" TargetMode="Externa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25105;&#26371;&#38283;&#24515;&#25509;&#21463;&#35738;&#32654;.mp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18E007AE-5A9F-5D43-A9C5-E0D8C3E6A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2043113"/>
            <a:ext cx="735806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>
                <a:solidFill>
                  <a:srgbClr val="803B07"/>
                </a:solidFill>
                <a:latin typeface="Segoe Print" panose="02000800000000000000" pitchFamily="2" charset="0"/>
                <a:ea typeface="新細明體" panose="02020500000000000000" pitchFamily="18" charset="-120"/>
              </a:rPr>
              <a:t>讓我們童在一起學情緒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EF8BB219-F1A5-45B4-9C3B-2BC425BF3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5538" y="3013075"/>
            <a:ext cx="7454900" cy="201295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br>
              <a:rPr lang="en-US" altLang="zh-TW" sz="2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zh-TW" altLang="en-US" sz="2200" dirty="0">
                <a:solidFill>
                  <a:schemeClr val="accent1">
                    <a:lumMod val="75000"/>
                  </a:schemeClr>
                </a:solidFill>
              </a:rPr>
              <a:t>志工家長</a:t>
            </a:r>
            <a:r>
              <a:rPr lang="en-US" altLang="zh-TW" sz="2200" dirty="0">
                <a:solidFill>
                  <a:schemeClr val="accent1">
                    <a:lumMod val="75000"/>
                  </a:schemeClr>
                </a:solidFill>
              </a:rPr>
              <a:t>Iris Chen </a:t>
            </a:r>
            <a:r>
              <a:rPr lang="zh-TW" altLang="en-US" sz="2200" dirty="0">
                <a:solidFill>
                  <a:schemeClr val="accent1">
                    <a:lumMod val="75000"/>
                  </a:schemeClr>
                </a:solidFill>
              </a:rPr>
              <a:t>分享</a:t>
            </a:r>
            <a:br>
              <a:rPr lang="en-US" altLang="zh-TW" sz="2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zh-TW" altLang="en-US" sz="2200" dirty="0">
                <a:solidFill>
                  <a:schemeClr val="accent1">
                    <a:lumMod val="75000"/>
                  </a:schemeClr>
                </a:solidFill>
              </a:rPr>
              <a:t>資料來源</a:t>
            </a:r>
            <a:r>
              <a:rPr lang="en-US" altLang="zh-TW" sz="2200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zh-TW" altLang="en-US" sz="2200" dirty="0">
                <a:solidFill>
                  <a:schemeClr val="accent1">
                    <a:lumMod val="75000"/>
                  </a:schemeClr>
                </a:solidFill>
              </a:rPr>
              <a:t>慈濟大愛電視台「當我們童在一起」兒童節目</a:t>
            </a:r>
            <a:br>
              <a:rPr lang="zh-TW" altLang="en-US" sz="2200" dirty="0">
                <a:solidFill>
                  <a:schemeClr val="accent1">
                    <a:lumMod val="75000"/>
                  </a:schemeClr>
                </a:solidFill>
              </a:rPr>
            </a:br>
            <a:endParaRPr lang="zh-TW" altLang="en-US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01D1F4-B727-6844-8263-40CBEDD26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573" y="304800"/>
            <a:ext cx="10058400" cy="1219200"/>
          </a:xfrm>
        </p:spPr>
        <p:txBody>
          <a:bodyPr/>
          <a:lstStyle/>
          <a:p>
            <a:r>
              <a:rPr lang="zh-CN" altLang="en-US" b="1" dirty="0">
                <a:solidFill>
                  <a:srgbClr val="0000FF"/>
                </a:solidFill>
              </a:rPr>
              <a:t>無法接受讚美的原因</a:t>
            </a:r>
            <a:br>
              <a:rPr lang="zh-TW" altLang="en-US" b="1" dirty="0">
                <a:solidFill>
                  <a:srgbClr val="0000FF"/>
                </a:solidFill>
              </a:rPr>
            </a:br>
            <a:endParaRPr kumimoji="1"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89A22B8-750C-F343-B43F-6A508DB17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394" y="1304544"/>
            <a:ext cx="1293898" cy="5213096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852DC8-FF19-0044-948C-1E7BC6B31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94" y="1304544"/>
            <a:ext cx="1490598" cy="505368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6B5EAEA-651A-1B40-A4F3-13B9FB0F6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33" y="1388699"/>
            <a:ext cx="1545082" cy="50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0786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內容版面配置區 3">
            <a:hlinkClick r:id="rId3"/>
            <a:extLst>
              <a:ext uri="{FF2B5EF4-FFF2-40B4-BE49-F238E27FC236}">
                <a16:creationId xmlns:a16="http://schemas.microsoft.com/office/drawing/2014/main" id="{F33C71DD-5ECE-5346-A482-E059D255D2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155700"/>
            <a:ext cx="9444038" cy="4546600"/>
          </a:xfr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604C3F-C620-F14C-9FA7-C6D354552299}"/>
              </a:ext>
            </a:extLst>
          </p:cNvPr>
          <p:cNvSpPr txBox="1"/>
          <p:nvPr/>
        </p:nvSpPr>
        <p:spPr>
          <a:xfrm>
            <a:off x="7358742" y="5834743"/>
            <a:ext cx="242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13</a:t>
            </a:r>
            <a:r>
              <a:rPr kumimoji="1" lang="en-US" altLang="zh-TW" dirty="0"/>
              <a:t>’:55”~15’:46”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849295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7F6C94-2CE2-4645-81C3-7CF05EB25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0000FF"/>
                </a:solidFill>
              </a:rPr>
              <a:t>回應他人讚美的方法</a:t>
            </a:r>
            <a:br>
              <a:rPr lang="zh-TW" altLang="en-US" b="1" dirty="0">
                <a:solidFill>
                  <a:srgbClr val="0000FF"/>
                </a:solidFill>
              </a:rPr>
            </a:br>
            <a:endParaRPr kumimoji="1"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D614790-4417-2947-B149-F85589284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078" y="1427017"/>
            <a:ext cx="1193067" cy="4507144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17644A7-FFE2-DC4F-9246-59C27FC81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531" y="1378525"/>
            <a:ext cx="1098489" cy="461529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D4EDE50-D214-0240-97A3-10D111431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16" y="1378525"/>
            <a:ext cx="1142671" cy="454602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A300C73-5ADC-7E4E-8689-4DBDF532E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68" y="1378525"/>
            <a:ext cx="1142886" cy="46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04342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8E0EA3B0-6B00-6949-9EAE-251038BE7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99" y="1094509"/>
            <a:ext cx="9020486" cy="4778710"/>
          </a:xfrm>
        </p:spPr>
      </p:pic>
    </p:spTree>
    <p:extLst>
      <p:ext uri="{BB962C8B-B14F-4D97-AF65-F5344CB8AC3E}">
        <p14:creationId xmlns:p14="http://schemas.microsoft.com/office/powerpoint/2010/main" val="3925093304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AED1372D-D29F-0C49-BA2C-240473472D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3563" y="2157413"/>
            <a:ext cx="2970212" cy="2005012"/>
          </a:xfrm>
        </p:spPr>
      </p:pic>
      <p:pic>
        <p:nvPicPr>
          <p:cNvPr id="29698" name="Picture 2">
            <a:extLst>
              <a:ext uri="{FF2B5EF4-FFF2-40B4-BE49-F238E27FC236}">
                <a16:creationId xmlns:a16="http://schemas.microsoft.com/office/drawing/2014/main" id="{24BE5304-40BD-C449-81BD-78A46373A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4267200"/>
            <a:ext cx="3071812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4374CD8D-5C66-7A4B-B44C-3E850CF6D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2044700"/>
            <a:ext cx="335756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>
            <a:extLst>
              <a:ext uri="{FF2B5EF4-FFF2-40B4-BE49-F238E27FC236}">
                <a16:creationId xmlns:a16="http://schemas.microsoft.com/office/drawing/2014/main" id="{1E42049E-59CA-1A4B-9BD0-7543DEA16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267200"/>
            <a:ext cx="335756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CA554643-9C52-4D0E-AFC9-4FFC551F7E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1075" y="460375"/>
            <a:ext cx="8229600" cy="7969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3200"/>
              <a:t>請翻開學習單第</a:t>
            </a:r>
            <a:r>
              <a:rPr lang="en-US" altLang="zh-TW" sz="3200"/>
              <a:t>8</a:t>
            </a:r>
            <a:r>
              <a:rPr lang="zh-TW" altLang="en-US" sz="3200"/>
              <a:t>頁</a:t>
            </a:r>
            <a:r>
              <a:rPr lang="zh-TW" altLang="en-US" sz="320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3200"/>
              <a:t>讀完八個問題</a:t>
            </a:r>
            <a:r>
              <a:rPr lang="zh-TW" altLang="en-US" sz="320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3200"/>
              <a:t>並且在第九頁每個問題中</a:t>
            </a:r>
            <a:r>
              <a:rPr lang="en-US" altLang="zh-TW" sz="3200"/>
              <a:t>ABCD</a:t>
            </a:r>
            <a:r>
              <a:rPr lang="zh-TW" altLang="en-US" sz="3200"/>
              <a:t>四個選項中打勾</a:t>
            </a: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標題 1">
            <a:extLst>
              <a:ext uri="{FF2B5EF4-FFF2-40B4-BE49-F238E27FC236}">
                <a16:creationId xmlns:a16="http://schemas.microsoft.com/office/drawing/2014/main" id="{3B1AAFFA-9E1E-ED40-8BEB-7BFD1C758B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04850"/>
            <a:ext cx="8229600" cy="938213"/>
          </a:xfrm>
        </p:spPr>
        <p:txBody>
          <a:bodyPr/>
          <a:lstStyle/>
          <a:p>
            <a:pPr eaLnBrk="1" hangingPunct="1"/>
            <a:r>
              <a:rPr lang="zh-TW" altLang="en-US"/>
              <a:t>教孩子自信地接受讚美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6DC25E79-39BA-6045-8862-79170B19A1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1188" y="2214563"/>
            <a:ext cx="2447925" cy="2214562"/>
          </a:xfrm>
        </p:spPr>
      </p:pic>
      <p:sp>
        <p:nvSpPr>
          <p:cNvPr id="30723" name="內容版面配置區 2">
            <a:extLst>
              <a:ext uri="{FF2B5EF4-FFF2-40B4-BE49-F238E27FC236}">
                <a16:creationId xmlns:a16="http://schemas.microsoft.com/office/drawing/2014/main" id="{E5B86396-D2A9-B647-B167-CAA3BC7B6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5" y="1857375"/>
            <a:ext cx="59293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71550" indent="-5143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6DC025"/>
              </a:buClr>
              <a:buSzPct val="95000"/>
              <a:buFontTx/>
              <a:buNone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獅子型的小朋友：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spcBef>
                <a:spcPct val="20000"/>
              </a:spcBef>
              <a:buClr>
                <a:srgbClr val="6DC025"/>
              </a:buClr>
              <a:buSzPct val="95000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有自信，自尊心對他們很重要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spcBef>
                <a:spcPct val="20000"/>
              </a:spcBef>
              <a:buClr>
                <a:srgbClr val="6DC025"/>
              </a:buClr>
              <a:buSzPct val="95000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已經會開心接受讚美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spcBef>
                <a:spcPct val="20000"/>
              </a:spcBef>
              <a:buClr>
                <a:srgbClr val="6DC025"/>
              </a:buClr>
              <a:buSzPct val="95000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請學會「接受讚美三要訣」：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lvl="1" eaLnBrk="1" hangingPunct="1">
              <a:spcBef>
                <a:spcPct val="20000"/>
              </a:spcBef>
              <a:buClr>
                <a:srgbClr val="6DC025"/>
              </a:buClr>
              <a:buSzPct val="95000"/>
              <a:buFont typeface="Segoe Print" panose="02000800000000000000" pitchFamily="2" charset="0"/>
              <a:buAutoNum type="arabicPeriod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表達感謝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lvl="1" eaLnBrk="1" hangingPunct="1">
              <a:spcBef>
                <a:spcPct val="20000"/>
              </a:spcBef>
              <a:buClr>
                <a:srgbClr val="6DC025"/>
              </a:buClr>
              <a:buSzPct val="95000"/>
              <a:buFont typeface="Segoe Print" panose="02000800000000000000" pitchFamily="2" charset="0"/>
              <a:buAutoNum type="arabicPeriod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說出感受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lvl="1" eaLnBrk="1" hangingPunct="1">
              <a:spcBef>
                <a:spcPct val="20000"/>
              </a:spcBef>
              <a:buClr>
                <a:srgbClr val="6DC025"/>
              </a:buClr>
              <a:buSzPct val="95000"/>
              <a:buFont typeface="Segoe Print" panose="02000800000000000000" pitchFamily="2" charset="0"/>
              <a:buAutoNum type="arabicPeriod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回贈讚美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lvl="1" eaLnBrk="1" hangingPunct="1">
              <a:spcBef>
                <a:spcPct val="20000"/>
              </a:spcBef>
              <a:buClr>
                <a:srgbClr val="6DC025"/>
              </a:buClr>
              <a:buSzPct val="95000"/>
              <a:buFont typeface="Segoe Print" panose="02000800000000000000" pitchFamily="2" charset="0"/>
              <a:buAutoNum type="arabicPeriod"/>
            </a:pPr>
            <a:endParaRPr lang="en-US" altLang="zh-TW" sz="2600">
              <a:solidFill>
                <a:srgbClr val="803B07"/>
              </a:solidFill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20000"/>
              </a:spcBef>
              <a:buClr>
                <a:srgbClr val="6DC025"/>
              </a:buClr>
              <a:buSzPct val="95000"/>
              <a:buFontTx/>
              <a:buNone/>
            </a:pPr>
            <a:endParaRPr lang="zh-TW" altLang="en-US" sz="2600">
              <a:latin typeface="Segoe Print" panose="02000800000000000000" pitchFamily="2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66781A14-B2CF-C34B-9924-91E770DB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2286000"/>
            <a:ext cx="321468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標題 1">
            <a:extLst>
              <a:ext uri="{FF2B5EF4-FFF2-40B4-BE49-F238E27FC236}">
                <a16:creationId xmlns:a16="http://schemas.microsoft.com/office/drawing/2014/main" id="{4A085BD1-3943-5E47-84B6-922F5BC585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35718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/>
              <a:t>教孩子自信地接受讚美</a:t>
            </a:r>
          </a:p>
        </p:txBody>
      </p:sp>
      <p:sp>
        <p:nvSpPr>
          <p:cNvPr id="31747" name="內容版面配置區 2">
            <a:extLst>
              <a:ext uri="{FF2B5EF4-FFF2-40B4-BE49-F238E27FC236}">
                <a16:creationId xmlns:a16="http://schemas.microsoft.com/office/drawing/2014/main" id="{E50D7D09-2F7E-6944-BC84-E11AE9A7F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063" y="1714500"/>
            <a:ext cx="479266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71550" indent="-5143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  <a:buFontTx/>
              <a:buNone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企鵝型的小朋友：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謹慎保守是他們的特色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但有些過度謙虛反而傷到讚美他們的人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除「接受讚美三要訣」外要另坦然接受讚美。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  <a:buFontTx/>
              <a:buNone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「接受讚美三要訣」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  <a:buFont typeface="Segoe Print" panose="02000800000000000000" pitchFamily="2" charset="0"/>
              <a:buAutoNum type="arabicPeriod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表達感謝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  <a:buFont typeface="Segoe Print" panose="02000800000000000000" pitchFamily="2" charset="0"/>
              <a:buAutoNum type="arabicPeriod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說出感受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  <a:buFont typeface="Segoe Print" panose="02000800000000000000" pitchFamily="2" charset="0"/>
              <a:buAutoNum type="arabicPeriod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回贈讚美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  <a:buFont typeface="Segoe Print" panose="02000800000000000000" pitchFamily="2" charset="0"/>
              <a:buAutoNum type="arabicPeriod"/>
            </a:pPr>
            <a:endParaRPr lang="en-US" altLang="zh-TW" sz="2600">
              <a:solidFill>
                <a:srgbClr val="803B07"/>
              </a:solidFill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  <a:buFontTx/>
              <a:buNone/>
            </a:pPr>
            <a:endParaRPr lang="zh-TW" altLang="en-US" sz="2600">
              <a:latin typeface="Segoe Print" panose="02000800000000000000" pitchFamily="2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E9CE0807-880F-C54F-913C-39A52CAA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75" y="571500"/>
            <a:ext cx="4643438" cy="7953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tx1">
                    <a:lumMod val="50000"/>
                  </a:schemeClr>
                </a:solidFill>
              </a:rPr>
              <a:t>教孩子自信地接受讚美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50AFA182-951D-D747-BB16-E4A1B92E9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071688"/>
            <a:ext cx="335756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內容版面配置區 2">
            <a:extLst>
              <a:ext uri="{FF2B5EF4-FFF2-40B4-BE49-F238E27FC236}">
                <a16:creationId xmlns:a16="http://schemas.microsoft.com/office/drawing/2014/main" id="{634B4715-3624-9940-9E2D-AB6F51576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25" y="1714500"/>
            <a:ext cx="52863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71550" indent="-5143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6DC025"/>
              </a:buClr>
              <a:buSzPct val="95000"/>
              <a:buFontTx/>
              <a:buNone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兔子型的小朋友：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spcBef>
                <a:spcPct val="20000"/>
              </a:spcBef>
              <a:buClr>
                <a:srgbClr val="6DC025"/>
              </a:buClr>
              <a:buSzPct val="95000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有想法、堅持己見是他們的特色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spcBef>
                <a:spcPct val="20000"/>
              </a:spcBef>
              <a:buClr>
                <a:srgbClr val="6DC025"/>
              </a:buClr>
              <a:buSzPct val="95000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除教他們「接受讚美三要訣」外需再教他們分辨不真誠的讚美。 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spcBef>
                <a:spcPct val="20000"/>
              </a:spcBef>
              <a:buClr>
                <a:srgbClr val="6DC025"/>
              </a:buClr>
              <a:buSzPct val="95000"/>
              <a:buFontTx/>
              <a:buNone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「接受讚美三要訣」 ：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lvl="1" eaLnBrk="1" hangingPunct="1">
              <a:spcBef>
                <a:spcPct val="20000"/>
              </a:spcBef>
              <a:buClr>
                <a:srgbClr val="6DC025"/>
              </a:buClr>
              <a:buSzPct val="95000"/>
              <a:buFont typeface="Segoe Print" panose="02000800000000000000" pitchFamily="2" charset="0"/>
              <a:buAutoNum type="arabicPeriod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表達感謝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lvl="1" eaLnBrk="1" hangingPunct="1">
              <a:spcBef>
                <a:spcPct val="20000"/>
              </a:spcBef>
              <a:buClr>
                <a:srgbClr val="6DC025"/>
              </a:buClr>
              <a:buSzPct val="95000"/>
              <a:buFont typeface="Segoe Print" panose="02000800000000000000" pitchFamily="2" charset="0"/>
              <a:buAutoNum type="arabicPeriod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說出感受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lvl="1" eaLnBrk="1" hangingPunct="1">
              <a:spcBef>
                <a:spcPct val="20000"/>
              </a:spcBef>
              <a:buClr>
                <a:srgbClr val="6DC025"/>
              </a:buClr>
              <a:buSzPct val="95000"/>
              <a:buFont typeface="Segoe Print" panose="02000800000000000000" pitchFamily="2" charset="0"/>
              <a:buAutoNum type="arabicPeriod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回贈讚美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lvl="1" eaLnBrk="1" hangingPunct="1">
              <a:spcBef>
                <a:spcPct val="20000"/>
              </a:spcBef>
              <a:buClr>
                <a:srgbClr val="6DC025"/>
              </a:buClr>
              <a:buSzPct val="95000"/>
              <a:buFont typeface="Segoe Print" panose="02000800000000000000" pitchFamily="2" charset="0"/>
              <a:buAutoNum type="arabicPeriod"/>
            </a:pPr>
            <a:endParaRPr lang="en-US" altLang="zh-TW" sz="2600">
              <a:solidFill>
                <a:srgbClr val="803B07"/>
              </a:solidFill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20000"/>
              </a:spcBef>
              <a:buClr>
                <a:srgbClr val="6DC025"/>
              </a:buClr>
              <a:buSzPct val="95000"/>
              <a:buFontTx/>
              <a:buNone/>
            </a:pPr>
            <a:endParaRPr lang="zh-TW" altLang="en-US" sz="2600">
              <a:latin typeface="Segoe Print" panose="02000800000000000000" pitchFamily="2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標題 1">
            <a:extLst>
              <a:ext uri="{FF2B5EF4-FFF2-40B4-BE49-F238E27FC236}">
                <a16:creationId xmlns:a16="http://schemas.microsoft.com/office/drawing/2014/main" id="{84CF2DC9-DB17-3D44-988A-86C217B2AA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04850"/>
            <a:ext cx="8229600" cy="1009650"/>
          </a:xfrm>
        </p:spPr>
        <p:txBody>
          <a:bodyPr/>
          <a:lstStyle/>
          <a:p>
            <a:pPr eaLnBrk="1" hangingPunct="1"/>
            <a:r>
              <a:rPr lang="zh-TW" altLang="en-US"/>
              <a:t>教孩子自信地接受讚美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858B1013-54FD-9443-9F99-A3B3FA84A3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8313" y="1928813"/>
            <a:ext cx="3500437" cy="2857500"/>
          </a:xfrm>
        </p:spPr>
      </p:pic>
      <p:sp>
        <p:nvSpPr>
          <p:cNvPr id="33795" name="內容版面配置區 2">
            <a:extLst>
              <a:ext uri="{FF2B5EF4-FFF2-40B4-BE49-F238E27FC236}">
                <a16:creationId xmlns:a16="http://schemas.microsoft.com/office/drawing/2014/main" id="{7CA01439-7FBA-D244-9966-3FAD1D436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0" y="1857375"/>
            <a:ext cx="52149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71550" indent="-5143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  <a:buFontTx/>
              <a:buNone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貓咪型的小朋友：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溫和安靜是他們給人的第一印象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有時會自信不足。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除教他們「接受讚美三要訣」 外須另教他們練習自然放鬆地回應別人的讚美。 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「接受讚美三要訣」 ：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  <a:buFont typeface="Segoe Print" panose="02000800000000000000" pitchFamily="2" charset="0"/>
              <a:buAutoNum type="arabicPeriod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表達感謝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  <a:buFont typeface="Segoe Print" panose="02000800000000000000" pitchFamily="2" charset="0"/>
              <a:buAutoNum type="arabicPeriod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說出感受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  <a:buFont typeface="Segoe Print" panose="02000800000000000000" pitchFamily="2" charset="0"/>
              <a:buAutoNum type="arabicPeriod"/>
            </a:pPr>
            <a:r>
              <a:rPr lang="zh-TW" altLang="en-US" sz="26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回贈讚美</a:t>
            </a: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  <a:buFont typeface="Segoe Print" panose="02000800000000000000" pitchFamily="2" charset="0"/>
              <a:buAutoNum type="arabicPeriod"/>
            </a:pPr>
            <a:endParaRPr lang="en-US" altLang="zh-TW" sz="26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6DC025"/>
              </a:buClr>
              <a:buSzPct val="95000"/>
              <a:buFontTx/>
              <a:buNone/>
            </a:pPr>
            <a:endParaRPr lang="zh-TW" altLang="en-US" sz="2600">
              <a:latin typeface="Segoe Print" panose="02000800000000000000" pitchFamily="2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8BCE36D6-8614-3C43-B000-E3187C5776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04850"/>
            <a:ext cx="8229600" cy="795338"/>
          </a:xfrm>
        </p:spPr>
        <p:txBody>
          <a:bodyPr/>
          <a:lstStyle/>
          <a:p>
            <a:pPr eaLnBrk="1" hangingPunct="1"/>
            <a:r>
              <a:rPr lang="zh-TW" altLang="en-US"/>
              <a:t>幫助情緒鎮定的食物</a:t>
            </a:r>
          </a:p>
        </p:txBody>
      </p:sp>
      <p:pic>
        <p:nvPicPr>
          <p:cNvPr id="39938" name="Picture 4" descr="進入標準尺寸的圖片">
            <a:hlinkClick r:id="rId3"/>
            <a:extLst>
              <a:ext uri="{FF2B5EF4-FFF2-40B4-BE49-F238E27FC236}">
                <a16:creationId xmlns:a16="http://schemas.microsoft.com/office/drawing/2014/main" id="{948897EF-C5CD-9E43-A9C9-968F68E99E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9938" y="2143125"/>
            <a:ext cx="1500187" cy="1238250"/>
          </a:xfrm>
        </p:spPr>
      </p:pic>
      <p:sp>
        <p:nvSpPr>
          <p:cNvPr id="7" name="Oval 7">
            <a:extLst>
              <a:ext uri="{FF2B5EF4-FFF2-40B4-BE49-F238E27FC236}">
                <a16:creationId xmlns:a16="http://schemas.microsoft.com/office/drawing/2014/main" id="{C5D3C9C3-D969-D84C-9D70-A07185B2B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3929063"/>
            <a:ext cx="1655763" cy="9286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3200" b="1">
                <a:solidFill>
                  <a:srgbClr val="803B07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植物油脂</a:t>
            </a: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35A83CBB-8D2F-5144-957B-D358747B3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0" y="3000375"/>
            <a:ext cx="1655763" cy="10810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3200" b="1">
                <a:solidFill>
                  <a:srgbClr val="803B07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奶製品</a:t>
            </a:r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B34B1DD7-7ABD-AE41-AB3D-7815C2712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4875" y="2000250"/>
            <a:ext cx="1655763" cy="10810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3200" b="1">
                <a:solidFill>
                  <a:srgbClr val="803B07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綠色蔬菜</a:t>
            </a:r>
          </a:p>
        </p:txBody>
      </p:sp>
      <p:sp>
        <p:nvSpPr>
          <p:cNvPr id="39942" name="Line 5">
            <a:extLst>
              <a:ext uri="{FF2B5EF4-FFF2-40B4-BE49-F238E27FC236}">
                <a16:creationId xmlns:a16="http://schemas.microsoft.com/office/drawing/2014/main" id="{0AE015A6-4925-A646-970D-287C0E64B1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6988" y="3789363"/>
            <a:ext cx="1225550" cy="2159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3" name="Oval 9">
            <a:extLst>
              <a:ext uri="{FF2B5EF4-FFF2-40B4-BE49-F238E27FC236}">
                <a16:creationId xmlns:a16="http://schemas.microsoft.com/office/drawing/2014/main" id="{E4B5B62D-1330-4B46-9CF4-2BD40392C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3857625"/>
            <a:ext cx="1655763" cy="10810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200" b="1">
                <a:solidFill>
                  <a:srgbClr val="803B07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五穀類</a:t>
            </a:r>
          </a:p>
        </p:txBody>
      </p:sp>
      <p:sp>
        <p:nvSpPr>
          <p:cNvPr id="39944" name="Oval 6">
            <a:extLst>
              <a:ext uri="{FF2B5EF4-FFF2-40B4-BE49-F238E27FC236}">
                <a16:creationId xmlns:a16="http://schemas.microsoft.com/office/drawing/2014/main" id="{E267F3C1-7833-5E4C-8346-1A2EC4905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1785938"/>
            <a:ext cx="1571625" cy="1081087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200" b="1">
                <a:solidFill>
                  <a:srgbClr val="803B07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豆類</a:t>
            </a:r>
          </a:p>
        </p:txBody>
      </p:sp>
      <p:pic>
        <p:nvPicPr>
          <p:cNvPr id="39945" name="Picture 2" descr="圖片預覽">
            <a:extLst>
              <a:ext uri="{FF2B5EF4-FFF2-40B4-BE49-F238E27FC236}">
                <a16:creationId xmlns:a16="http://schemas.microsoft.com/office/drawing/2014/main" id="{D5865E3D-430B-F740-B325-42E51D8D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5000625"/>
            <a:ext cx="1643063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0">
            <a:extLst>
              <a:ext uri="{FF2B5EF4-FFF2-40B4-BE49-F238E27FC236}">
                <a16:creationId xmlns:a16="http://schemas.microsoft.com/office/drawing/2014/main" id="{804ABC6F-9ABA-E64A-A37A-BE68E7821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0" y="3786188"/>
            <a:ext cx="1655763" cy="10810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3200" b="1">
                <a:solidFill>
                  <a:srgbClr val="803B07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水果</a:t>
            </a:r>
          </a:p>
        </p:txBody>
      </p:sp>
      <p:pic>
        <p:nvPicPr>
          <p:cNvPr id="39947" name="Picture 3">
            <a:extLst>
              <a:ext uri="{FF2B5EF4-FFF2-40B4-BE49-F238E27FC236}">
                <a16:creationId xmlns:a16="http://schemas.microsoft.com/office/drawing/2014/main" id="{849C342F-9BD4-EE4C-ABEE-8D51B6AD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4857750"/>
            <a:ext cx="24479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4">
            <a:extLst>
              <a:ext uri="{FF2B5EF4-FFF2-40B4-BE49-F238E27FC236}">
                <a16:creationId xmlns:a16="http://schemas.microsoft.com/office/drawing/2014/main" id="{FC839ED0-BF89-F04B-A275-CE3CDE7B7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1500188"/>
            <a:ext cx="199072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5">
            <a:extLst>
              <a:ext uri="{FF2B5EF4-FFF2-40B4-BE49-F238E27FC236}">
                <a16:creationId xmlns:a16="http://schemas.microsoft.com/office/drawing/2014/main" id="{89304BBC-394B-7248-A943-C0B742FB8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4929188"/>
            <a:ext cx="2714625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2">
            <a:extLst>
              <a:ext uri="{FF2B5EF4-FFF2-40B4-BE49-F238E27FC236}">
                <a16:creationId xmlns:a16="http://schemas.microsoft.com/office/drawing/2014/main" id="{01D39E39-08AA-AA45-BF69-C88384E07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428625"/>
            <a:ext cx="24574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0" name="標題 1">
            <a:extLst>
              <a:ext uri="{FF2B5EF4-FFF2-40B4-BE49-F238E27FC236}">
                <a16:creationId xmlns:a16="http://schemas.microsoft.com/office/drawing/2014/main" id="{8BE8F7D3-CFB5-C64A-BE1F-EE3E22645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381" y="165163"/>
            <a:ext cx="51181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4900" b="1" dirty="0">
                <a:solidFill>
                  <a:srgbClr val="0000FF"/>
                </a:solidFill>
              </a:rPr>
              <a:t>情緒有哪幾種呢？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BD85A8C-45EE-9443-8DBE-8FDB5AC6A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55" y="1296363"/>
            <a:ext cx="6070491" cy="524911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內容版面配置區 3">
            <a:extLst>
              <a:ext uri="{FF2B5EF4-FFF2-40B4-BE49-F238E27FC236}">
                <a16:creationId xmlns:a16="http://schemas.microsoft.com/office/drawing/2014/main" id="{61C26E2C-0BA3-B742-A4C6-6212BC2A8A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" y="-98425"/>
            <a:ext cx="5572125" cy="6721475"/>
          </a:xfr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857AA56-3DF2-44B5-9DCA-BD8E23171A4A}"/>
              </a:ext>
            </a:extLst>
          </p:cNvPr>
          <p:cNvSpPr/>
          <p:nvPr/>
        </p:nvSpPr>
        <p:spPr>
          <a:xfrm>
            <a:off x="9237345" y="5934670"/>
            <a:ext cx="29546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生活實踐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CAB092-F1B4-4441-A1F3-E5B700C35CA4}"/>
              </a:ext>
            </a:extLst>
          </p:cNvPr>
          <p:cNvSpPr txBox="1">
            <a:spLocks noChangeArrowheads="1"/>
          </p:cNvSpPr>
          <p:nvPr/>
        </p:nvSpPr>
        <p:spPr>
          <a:xfrm>
            <a:off x="6321425" y="147638"/>
            <a:ext cx="4941888" cy="7969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生活實踐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- 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學習單第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7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頁</a:t>
            </a:r>
          </a:p>
        </p:txBody>
      </p:sp>
      <p:sp>
        <p:nvSpPr>
          <p:cNvPr id="34820" name="矩形 6">
            <a:extLst>
              <a:ext uri="{FF2B5EF4-FFF2-40B4-BE49-F238E27FC236}">
                <a16:creationId xmlns:a16="http://schemas.microsoft.com/office/drawing/2014/main" id="{2D7BE015-9296-6A4A-8C24-1677BD9F7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50" y="1062038"/>
            <a:ext cx="58896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latin typeface="Segoe Print" panose="02000800000000000000" pitchFamily="2" charset="0"/>
                <a:ea typeface="新細明體" panose="02020500000000000000" pitchFamily="18" charset="-120"/>
              </a:rPr>
              <a:t>只要你練習運用過今天所學到的情緒管理技巧</a:t>
            </a:r>
            <a:endParaRPr lang="en-US" altLang="zh-TW" sz="2800"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latin typeface="Segoe Print" panose="02000800000000000000" pitchFamily="2" charset="0"/>
                <a:ea typeface="新細明體" panose="02020500000000000000" pitchFamily="18" charset="-12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latin typeface="Segoe Print" panose="02000800000000000000" pitchFamily="2" charset="0"/>
                <a:ea typeface="新細明體" panose="02020500000000000000" pitchFamily="18" charset="-120"/>
              </a:rPr>
              <a:t>          ”</a:t>
            </a:r>
            <a:r>
              <a:rPr lang="zh-TW" altLang="en-US" sz="2800">
                <a:latin typeface="Segoe Print" panose="02000800000000000000" pitchFamily="2" charset="0"/>
                <a:ea typeface="新細明體" panose="02020500000000000000" pitchFamily="18" charset="-120"/>
              </a:rPr>
              <a:t>大方接受讚美</a:t>
            </a:r>
            <a:r>
              <a:rPr lang="en-US" altLang="zh-TW" sz="2800">
                <a:latin typeface="Segoe Print" panose="02000800000000000000" pitchFamily="2" charset="0"/>
                <a:ea typeface="新細明體" panose="02020500000000000000" pitchFamily="18" charset="-120"/>
              </a:rPr>
              <a:t>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latin typeface="Segoe Print" panose="02000800000000000000" pitchFamily="2" charset="0"/>
                <a:ea typeface="新細明體" panose="02020500000000000000" pitchFamily="18" charset="-120"/>
              </a:rPr>
              <a:t>把它填入學習單中之第七頁</a:t>
            </a:r>
            <a:r>
              <a:rPr lang="en-US" altLang="zh-TW" sz="2800">
                <a:latin typeface="Segoe Print" panose="02000800000000000000" pitchFamily="2" charset="0"/>
                <a:ea typeface="新細明體" panose="02020500000000000000" pitchFamily="18" charset="-120"/>
              </a:rPr>
              <a:t> , </a:t>
            </a:r>
            <a:r>
              <a:rPr lang="zh-TW" altLang="en-US" sz="2800">
                <a:latin typeface="Segoe Print" panose="02000800000000000000" pitchFamily="2" charset="0"/>
                <a:ea typeface="新細明體" panose="02020500000000000000" pitchFamily="18" charset="-120"/>
              </a:rPr>
              <a:t>並且來跟老師領取情緒貼紙</a:t>
            </a:r>
            <a:endParaRPr lang="en-US" altLang="zh-TW" sz="2800"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>
                <a:latin typeface="Segoe Print" panose="02000800000000000000" pitchFamily="2" charset="0"/>
                <a:ea typeface="新細明體" panose="02020500000000000000" pitchFamily="18" charset="-120"/>
              </a:rPr>
              <a:t>學期末我們會統計哪位同學獲得最多情緒貼紙喔！</a:t>
            </a:r>
            <a:endParaRPr lang="en-US" altLang="zh-TW" sz="2800">
              <a:latin typeface="Segoe Print" panose="02000800000000000000" pitchFamily="2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>
            <a:extLst>
              <a:ext uri="{FF2B5EF4-FFF2-40B4-BE49-F238E27FC236}">
                <a16:creationId xmlns:a16="http://schemas.microsoft.com/office/drawing/2014/main" id="{91464AB1-85FC-E541-A78D-CB6BEFD85B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2963" y="1428750"/>
            <a:ext cx="10387012" cy="5000625"/>
          </a:xfrm>
        </p:spPr>
        <p:txBody>
          <a:bodyPr>
            <a:normAutofit fontScale="32500" lnSpcReduction="20000"/>
          </a:bodyPr>
          <a:lstStyle/>
          <a:p>
            <a:pPr marL="347472" indent="-347472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sz="28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pPr marL="347472" indent="-347472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9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正向情緒多的孩子</a:t>
            </a:r>
            <a:r>
              <a:rPr lang="en-US" altLang="zh-TW" sz="9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9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9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7472" indent="-347472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zh-TW" altLang="en-US" sz="9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有較多好奇心和創意</a:t>
            </a:r>
            <a:endParaRPr lang="en-US" altLang="zh-TW" sz="9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7472" indent="-347472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zh-TW" altLang="en-US" sz="9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對環境或資訊是保持較開放的態度</a:t>
            </a:r>
            <a:endParaRPr lang="en-US" altLang="zh-TW" sz="9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7472" indent="-347472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zh-TW" altLang="en-US" sz="9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與他人的互動較多，也比較願意對人伸出援手。</a:t>
            </a:r>
            <a:endParaRPr lang="en-US" altLang="zh-TW" sz="9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7472" indent="-347472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zh-TW" altLang="en-US" sz="9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正向情緒的人在創造性問題解決任務上有較好的表現。</a:t>
            </a:r>
            <a:endParaRPr lang="en-US" altLang="zh-TW" sz="9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7472" indent="-347472" eaLnBrk="1" fontAlgn="auto" hangingPunct="1">
              <a:spcAft>
                <a:spcPts val="0"/>
              </a:spcAft>
              <a:defRPr/>
            </a:pPr>
            <a:endParaRPr lang="en-US" altLang="zh-TW" sz="51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5842" name="Picture 3">
            <a:extLst>
              <a:ext uri="{FF2B5EF4-FFF2-40B4-BE49-F238E27FC236}">
                <a16:creationId xmlns:a16="http://schemas.microsoft.com/office/drawing/2014/main" id="{B855FD8A-FC3F-5A4C-AE20-47F8265CE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3" y="1341438"/>
            <a:ext cx="154781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C4C9319-6639-4E41-A2EE-9D86A68E0F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1285875"/>
            <a:ext cx="8229600" cy="63658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rgbClr val="0F6FC6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正向情緒</a:t>
            </a:r>
            <a:r>
              <a:rPr lang="en-US" altLang="zh-TW" sz="4400" b="1" dirty="0">
                <a:solidFill>
                  <a:srgbClr val="0F6FC6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﹝</a:t>
            </a:r>
            <a:r>
              <a:rPr lang="zh-TW" altLang="en-US" sz="4400" b="1" dirty="0">
                <a:solidFill>
                  <a:srgbClr val="0F6FC6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開心、滿足、興奮</a:t>
            </a:r>
            <a:r>
              <a:rPr lang="en-US" altLang="zh-TW" sz="4400" b="1" dirty="0">
                <a:solidFill>
                  <a:srgbClr val="0F6FC6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﹞</a:t>
            </a:r>
            <a:br>
              <a:rPr lang="en-US" altLang="zh-TW" sz="4400" b="1" dirty="0">
                <a:solidFill>
                  <a:srgbClr val="0F6FC6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4400" b="1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3" name="Rectangle 5">
            <a:extLst>
              <a:ext uri="{FF2B5EF4-FFF2-40B4-BE49-F238E27FC236}">
                <a16:creationId xmlns:a16="http://schemas.microsoft.com/office/drawing/2014/main" id="{B14ED929-3841-5041-807A-54A431496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3644900"/>
            <a:ext cx="84248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zh-TW" altLang="en-US" sz="3200" b="1">
              <a:solidFill>
                <a:srgbClr val="0000CC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</p:txBody>
      </p:sp>
      <p:sp>
        <p:nvSpPr>
          <p:cNvPr id="37890" name="文字版面配置區 3">
            <a:extLst>
              <a:ext uri="{FF2B5EF4-FFF2-40B4-BE49-F238E27FC236}">
                <a16:creationId xmlns:a16="http://schemas.microsoft.com/office/drawing/2014/main" id="{6B12A2DE-476D-BA45-B6A0-11CD861AAF8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52625" y="714375"/>
            <a:ext cx="8424863" cy="769938"/>
          </a:xfrm>
        </p:spPr>
        <p:txBody>
          <a:bodyPr>
            <a:spAutoFit/>
          </a:bodyPr>
          <a:lstStyle/>
          <a:p>
            <a:pPr marL="273050" indent="-27305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None/>
            </a:pPr>
            <a:r>
              <a:rPr lang="zh-TW" altLang="en-US" sz="4400" b="1">
                <a:latin typeface="標楷體" panose="02010601000101010101" pitchFamily="2" charset="-120"/>
                <a:ea typeface="標楷體" panose="02010601000101010101" pitchFamily="2" charset="-120"/>
              </a:rPr>
              <a:t>負向情緒</a:t>
            </a:r>
            <a:r>
              <a:rPr lang="en-US" altLang="zh-TW" sz="4400" b="1">
                <a:latin typeface="標楷體" panose="02010601000101010101" pitchFamily="2" charset="-120"/>
                <a:ea typeface="標楷體" panose="02010601000101010101" pitchFamily="2" charset="-120"/>
              </a:rPr>
              <a:t>﹝</a:t>
            </a:r>
            <a:r>
              <a:rPr lang="zh-TW" altLang="en-US" sz="4400" b="1">
                <a:latin typeface="標楷體" panose="02010601000101010101" pitchFamily="2" charset="-120"/>
                <a:ea typeface="標楷體" panose="02010601000101010101" pitchFamily="2" charset="-120"/>
              </a:rPr>
              <a:t>生氣、害怕、焦慮</a:t>
            </a:r>
            <a:r>
              <a:rPr lang="en-US" altLang="zh-TW" sz="4400" b="1">
                <a:latin typeface="標楷體" panose="02010601000101010101" pitchFamily="2" charset="-120"/>
                <a:ea typeface="標楷體" panose="02010601000101010101" pitchFamily="2" charset="-120"/>
              </a:rPr>
              <a:t>﹞</a:t>
            </a: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BAC57FD6-D546-F84C-9B5D-0FBFB6DF0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13" y="2100263"/>
            <a:ext cx="24669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矩形 5">
            <a:extLst>
              <a:ext uri="{FF2B5EF4-FFF2-40B4-BE49-F238E27FC236}">
                <a16:creationId xmlns:a16="http://schemas.microsoft.com/office/drawing/2014/main" id="{01FD053B-6351-5048-941B-9A0F5F8D5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413" y="2100263"/>
            <a:ext cx="95392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2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負向情緒多的孩子</a:t>
            </a:r>
            <a:r>
              <a:rPr lang="en-US" altLang="zh-TW" sz="32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 </a:t>
            </a:r>
            <a:r>
              <a:rPr lang="zh-TW" altLang="en-US" sz="3200" b="1">
                <a:solidFill>
                  <a:srgbClr val="803B0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：</a:t>
            </a:r>
            <a:endParaRPr lang="en-US" altLang="zh-TW" sz="3200" b="1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3200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注意力會較受侷限。</a:t>
            </a:r>
            <a:endParaRPr lang="en-US" altLang="zh-TW" sz="3200">
              <a:solidFill>
                <a:srgbClr val="FF0000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3200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會將事情解釋為缺乏愉悅感。</a:t>
            </a:r>
            <a:endParaRPr lang="en-US" altLang="zh-TW" sz="3200">
              <a:solidFill>
                <a:srgbClr val="FF0000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3200">
                <a:solidFill>
                  <a:srgbClr val="FF00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較容易中止正在進行的任務。</a:t>
            </a:r>
            <a:endParaRPr lang="en-US" altLang="zh-TW" sz="3200">
              <a:solidFill>
                <a:srgbClr val="FF0000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spcBef>
                <a:spcPct val="0"/>
              </a:spcBef>
            </a:pPr>
            <a:endParaRPr lang="en-US" altLang="zh-TW" sz="3200">
              <a:solidFill>
                <a:srgbClr val="000000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3200">
                <a:solidFill>
                  <a:srgbClr val="0000FF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應培養陶冶性情的興趣，如運動、繪畫、音樂等。</a:t>
            </a:r>
            <a:endParaRPr lang="en-US" altLang="zh-TW" sz="3200">
              <a:solidFill>
                <a:srgbClr val="0000FF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spcBef>
                <a:spcPct val="0"/>
              </a:spcBef>
            </a:pPr>
            <a:endParaRPr lang="en-US" altLang="zh-TW" sz="3600">
              <a:solidFill>
                <a:srgbClr val="803B0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24AC28C-70B1-8C4E-AEF1-526E9576C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774" y="4665472"/>
            <a:ext cx="1498600" cy="16129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E94EB0C-EA9D-0B40-A572-B6414383F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868" y="567182"/>
            <a:ext cx="1498600" cy="16637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277470A-7373-0A40-AE66-09D4D6575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76" y="4714748"/>
            <a:ext cx="1524000" cy="1651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AA28FA8-5508-1748-9995-D1A3D9AEB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69" y="475615"/>
            <a:ext cx="1460500" cy="17018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42B04C4-C290-BC40-8908-CADE212E1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74" y="2519743"/>
            <a:ext cx="1435100" cy="18034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E35EDF5-6454-874D-B60B-D6190DCD2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31" y="4613148"/>
            <a:ext cx="1498600" cy="17526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534F86C-B78B-0949-8D8A-063FBB1D48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31" y="431165"/>
            <a:ext cx="1625600" cy="16129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C0D083E-3D46-6740-A144-E753ADBD11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60" y="448310"/>
            <a:ext cx="1447800" cy="17145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48443B9-1948-EB41-9E38-31AD985A17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36" y="4666996"/>
            <a:ext cx="1524000" cy="17526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64B619D3-9005-BD40-B8A3-7F17696C04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31" y="2484882"/>
            <a:ext cx="1485900" cy="177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BFED46B-E951-2C4C-B9E8-4DDA427550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09750" y="0"/>
            <a:ext cx="8229600" cy="85725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情緒管理 </a:t>
            </a:r>
            <a:r>
              <a:rPr lang="en-US" altLang="zh-TW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EQ</a:t>
            </a:r>
            <a:endParaRPr lang="zh-TW" altLang="en-US" b="1" dirty="0">
              <a:solidFill>
                <a:schemeClr val="tx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甜甜圈 6">
            <a:extLst>
              <a:ext uri="{FF2B5EF4-FFF2-40B4-BE49-F238E27FC236}">
                <a16:creationId xmlns:a16="http://schemas.microsoft.com/office/drawing/2014/main" id="{72C856C8-9720-DE41-B785-AB772E5BAD2F}"/>
              </a:ext>
            </a:extLst>
          </p:cNvPr>
          <p:cNvSpPr/>
          <p:nvPr/>
        </p:nvSpPr>
        <p:spPr>
          <a:xfrm>
            <a:off x="5453063" y="2928938"/>
            <a:ext cx="1571625" cy="1357312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8" name="流程圖: 接點 7">
            <a:extLst>
              <a:ext uri="{FF2B5EF4-FFF2-40B4-BE49-F238E27FC236}">
                <a16:creationId xmlns:a16="http://schemas.microsoft.com/office/drawing/2014/main" id="{B4A8A67F-D5AE-D746-9FEA-2B4B98E88274}"/>
              </a:ext>
            </a:extLst>
          </p:cNvPr>
          <p:cNvSpPr/>
          <p:nvPr/>
        </p:nvSpPr>
        <p:spPr>
          <a:xfrm>
            <a:off x="7596188" y="4678363"/>
            <a:ext cx="2428875" cy="1143000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9" name="流程圖: 接點 8">
            <a:extLst>
              <a:ext uri="{FF2B5EF4-FFF2-40B4-BE49-F238E27FC236}">
                <a16:creationId xmlns:a16="http://schemas.microsoft.com/office/drawing/2014/main" id="{5A36A5D8-983E-F340-ABC3-E12B587664F5}"/>
              </a:ext>
            </a:extLst>
          </p:cNvPr>
          <p:cNvSpPr/>
          <p:nvPr/>
        </p:nvSpPr>
        <p:spPr>
          <a:xfrm>
            <a:off x="2595563" y="2000250"/>
            <a:ext cx="2357437" cy="1071563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流程圖: 接點 9">
            <a:extLst>
              <a:ext uri="{FF2B5EF4-FFF2-40B4-BE49-F238E27FC236}">
                <a16:creationId xmlns:a16="http://schemas.microsoft.com/office/drawing/2014/main" id="{EE004A04-0928-2945-9440-FC477766A69C}"/>
              </a:ext>
            </a:extLst>
          </p:cNvPr>
          <p:cNvSpPr/>
          <p:nvPr/>
        </p:nvSpPr>
        <p:spPr>
          <a:xfrm>
            <a:off x="8096250" y="2428875"/>
            <a:ext cx="2286000" cy="1457325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11" name="流程圖: 接點 10">
            <a:extLst>
              <a:ext uri="{FF2B5EF4-FFF2-40B4-BE49-F238E27FC236}">
                <a16:creationId xmlns:a16="http://schemas.microsoft.com/office/drawing/2014/main" id="{8FDC92A4-EC05-694C-8F7C-A7C485ACDDE8}"/>
              </a:ext>
            </a:extLst>
          </p:cNvPr>
          <p:cNvSpPr/>
          <p:nvPr/>
        </p:nvSpPr>
        <p:spPr>
          <a:xfrm>
            <a:off x="4608513" y="5135563"/>
            <a:ext cx="2647950" cy="1143000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400" b="1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2" name="流程圖: 接點 11">
            <a:extLst>
              <a:ext uri="{FF2B5EF4-FFF2-40B4-BE49-F238E27FC236}">
                <a16:creationId xmlns:a16="http://schemas.microsoft.com/office/drawing/2014/main" id="{3F4C767E-A4EB-D04C-89FC-07EC2C16AEA1}"/>
              </a:ext>
            </a:extLst>
          </p:cNvPr>
          <p:cNvSpPr/>
          <p:nvPr/>
        </p:nvSpPr>
        <p:spPr>
          <a:xfrm>
            <a:off x="1666875" y="4214813"/>
            <a:ext cx="1857375" cy="1000125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1EC3A59-2873-FC48-A6D7-DB85B9904290}"/>
              </a:ext>
            </a:extLst>
          </p:cNvPr>
          <p:cNvSpPr/>
          <p:nvPr/>
        </p:nvSpPr>
        <p:spPr>
          <a:xfrm>
            <a:off x="5568171" y="3143248"/>
            <a:ext cx="121700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EQ</a:t>
            </a:r>
            <a:endParaRPr lang="zh-TW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7BB425E-BCF2-EF4D-A86E-E92D41F2226E}"/>
              </a:ext>
            </a:extLst>
          </p:cNvPr>
          <p:cNvCxnSpPr>
            <a:endCxn id="9" idx="5"/>
          </p:cNvCxnSpPr>
          <p:nvPr/>
        </p:nvCxnSpPr>
        <p:spPr>
          <a:xfrm rot="10800000">
            <a:off x="4608513" y="2914650"/>
            <a:ext cx="844550" cy="585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0B0FBD4E-F4EB-0143-B0AF-6EAC2016E94F}"/>
              </a:ext>
            </a:extLst>
          </p:cNvPr>
          <p:cNvCxnSpPr>
            <a:endCxn id="10" idx="2"/>
          </p:cNvCxnSpPr>
          <p:nvPr/>
        </p:nvCxnSpPr>
        <p:spPr>
          <a:xfrm flipV="1">
            <a:off x="6881813" y="3157538"/>
            <a:ext cx="1214437" cy="374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A70B4A0A-6762-D646-95AE-542C2CF5909E}"/>
              </a:ext>
            </a:extLst>
          </p:cNvPr>
          <p:cNvCxnSpPr/>
          <p:nvPr/>
        </p:nvCxnSpPr>
        <p:spPr>
          <a:xfrm rot="10800000" flipV="1">
            <a:off x="3738563" y="4000500"/>
            <a:ext cx="1785937" cy="714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6A144D19-7C54-1347-A74B-2CC54F187D99}"/>
              </a:ext>
            </a:extLst>
          </p:cNvPr>
          <p:cNvCxnSpPr/>
          <p:nvPr/>
        </p:nvCxnSpPr>
        <p:spPr>
          <a:xfrm>
            <a:off x="6953250" y="4000500"/>
            <a:ext cx="1500188" cy="642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074383E8-DF73-EA49-8860-3DCB15D7DCED}"/>
              </a:ext>
            </a:extLst>
          </p:cNvPr>
          <p:cNvCxnSpPr/>
          <p:nvPr/>
        </p:nvCxnSpPr>
        <p:spPr>
          <a:xfrm rot="5400000">
            <a:off x="5416550" y="4679950"/>
            <a:ext cx="9286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92D9E42E-47A2-C142-A339-60B83EE70190}"/>
              </a:ext>
            </a:extLst>
          </p:cNvPr>
          <p:cNvSpPr/>
          <p:nvPr/>
        </p:nvSpPr>
        <p:spPr>
          <a:xfrm>
            <a:off x="8129784" y="2862069"/>
            <a:ext cx="2339102" cy="5909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ln w="1905"/>
                <a:solidFill>
                  <a:srgbClr val="CE25D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管理自己的情緒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14ED7F9-A2E7-9F4A-956C-BC0E27558AE5}"/>
              </a:ext>
            </a:extLst>
          </p:cNvPr>
          <p:cNvSpPr/>
          <p:nvPr/>
        </p:nvSpPr>
        <p:spPr>
          <a:xfrm>
            <a:off x="2558878" y="2285993"/>
            <a:ext cx="233910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瞭解自己的情緒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3FFE5DEE-DA76-8449-B80A-C989BDBC8014}"/>
              </a:ext>
            </a:extLst>
          </p:cNvPr>
          <p:cNvSpPr/>
          <p:nvPr/>
        </p:nvSpPr>
        <p:spPr>
          <a:xfrm>
            <a:off x="8164079" y="5000637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自我激勵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6FE945-E675-894D-AA9E-7BF3D4100C11}"/>
              </a:ext>
            </a:extLst>
          </p:cNvPr>
          <p:cNvSpPr/>
          <p:nvPr/>
        </p:nvSpPr>
        <p:spPr>
          <a:xfrm>
            <a:off x="1576252" y="4467533"/>
            <a:ext cx="215217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處理人際關係</a:t>
            </a:r>
          </a:p>
        </p:txBody>
      </p:sp>
      <p:sp>
        <p:nvSpPr>
          <p:cNvPr id="20498" name="Text Box 4">
            <a:extLst>
              <a:ext uri="{FF2B5EF4-FFF2-40B4-BE49-F238E27FC236}">
                <a16:creationId xmlns:a16="http://schemas.microsoft.com/office/drawing/2014/main" id="{649C4BB8-5CB6-2944-8404-A01D395FB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8" y="860425"/>
            <a:ext cx="800100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463"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rgbClr val="803B07"/>
                </a:solidFill>
                <a:latin typeface="Segoe Print" panose="02000800000000000000" pitchFamily="2" charset="0"/>
                <a:ea typeface="宋体" panose="02010600030101010101" pitchFamily="2" charset="-122"/>
              </a:rPr>
              <a:t>心理學家彼得</a:t>
            </a:r>
            <a:r>
              <a:rPr lang="en-US" altLang="zh-CN" sz="2800">
                <a:solidFill>
                  <a:srgbClr val="803B07"/>
                </a:solidFill>
                <a:latin typeface="Segoe Print" panose="02000800000000000000" pitchFamily="2" charset="0"/>
                <a:ea typeface="宋体" panose="02010600030101010101" pitchFamily="2" charset="-122"/>
              </a:rPr>
              <a:t>‧</a:t>
            </a:r>
            <a:r>
              <a:rPr lang="zh-CN" altLang="en-US" sz="2800">
                <a:solidFill>
                  <a:srgbClr val="803B07"/>
                </a:solidFill>
                <a:latin typeface="Segoe Print" panose="02000800000000000000" pitchFamily="2" charset="0"/>
                <a:ea typeface="宋体" panose="02010600030101010101" pitchFamily="2" charset="-122"/>
              </a:rPr>
              <a:t>沙洛維</a:t>
            </a:r>
            <a:r>
              <a:rPr lang="en-US" altLang="zh-CN" sz="2800">
                <a:solidFill>
                  <a:srgbClr val="803B07"/>
                </a:solidFill>
                <a:latin typeface="Segoe Print" panose="02000800000000000000" pitchFamily="2" charset="0"/>
                <a:ea typeface="宋体" panose="02010600030101010101" pitchFamily="2" charset="-122"/>
              </a:rPr>
              <a:t>(1997)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rgbClr val="803B07"/>
                </a:solidFill>
                <a:latin typeface="Segoe Print" panose="02000800000000000000" pitchFamily="2" charset="0"/>
                <a:ea typeface="宋体" panose="02010600030101010101" pitchFamily="2" charset="-122"/>
              </a:rPr>
              <a:t>（</a:t>
            </a:r>
            <a:r>
              <a:rPr lang="en-US" altLang="zh-CN" sz="2800">
                <a:solidFill>
                  <a:srgbClr val="803B07"/>
                </a:solidFill>
                <a:latin typeface="Segoe Print" panose="02000800000000000000" pitchFamily="2" charset="0"/>
                <a:ea typeface="宋体" panose="02010600030101010101" pitchFamily="2" charset="-122"/>
              </a:rPr>
              <a:t>Peter Salovey</a:t>
            </a:r>
            <a:r>
              <a:rPr lang="zh-CN" altLang="en-US" sz="2800">
                <a:solidFill>
                  <a:srgbClr val="803B07"/>
                </a:solidFill>
                <a:latin typeface="Segoe Print" panose="02000800000000000000" pitchFamily="2" charset="0"/>
                <a:ea typeface="宋体" panose="02010600030101010101" pitchFamily="2" charset="-122"/>
              </a:rPr>
              <a:t>）</a:t>
            </a:r>
            <a:r>
              <a:rPr lang="en-US" altLang="zh-TW" sz="2800">
                <a:solidFill>
                  <a:srgbClr val="803B07"/>
                </a:solidFill>
                <a:latin typeface="Segoe Print" panose="02000800000000000000" pitchFamily="2" charset="0"/>
                <a:ea typeface="新細明體" panose="02020500000000000000" pitchFamily="18" charset="-120"/>
              </a:rPr>
              <a:t>:</a:t>
            </a:r>
            <a:r>
              <a:rPr lang="zh-CN" altLang="en-US" sz="2800">
                <a:solidFill>
                  <a:srgbClr val="803B07"/>
                </a:solidFill>
                <a:latin typeface="Segoe Print" panose="02000800000000000000" pitchFamily="2" charset="0"/>
                <a:ea typeface="宋体" panose="02010600030101010101" pitchFamily="2" charset="-122"/>
              </a:rPr>
              <a:t>ＥＱ包括下列五項能力：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0499" name="Picture 2">
            <a:extLst>
              <a:ext uri="{FF2B5EF4-FFF2-40B4-BE49-F238E27FC236}">
                <a16:creationId xmlns:a16="http://schemas.microsoft.com/office/drawing/2014/main" id="{1910C567-3B3F-8E44-84FC-1A7C81DEA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357188"/>
            <a:ext cx="1071563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6744B14-E204-4931-9C12-D6A5DA9D4767}"/>
              </a:ext>
            </a:extLst>
          </p:cNvPr>
          <p:cNvSpPr/>
          <p:nvPr/>
        </p:nvSpPr>
        <p:spPr>
          <a:xfrm>
            <a:off x="4848431" y="5370955"/>
            <a:ext cx="2152177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瞭解他人</a:t>
            </a:r>
            <a:endParaRPr lang="en-US" altLang="zh-TW" sz="24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的情緒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3">
            <a:extLst>
              <a:ext uri="{FF2B5EF4-FFF2-40B4-BE49-F238E27FC236}">
                <a16:creationId xmlns:a16="http://schemas.microsoft.com/office/drawing/2014/main" id="{65317E78-BC69-CB46-AF73-BD0B32149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994" y="0"/>
            <a:ext cx="8429625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dirty="0">
              <a:solidFill>
                <a:srgbClr val="00B050"/>
              </a:solidFill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標楷體" panose="02010601000101010101" pitchFamily="2" charset="-120"/>
                <a:ea typeface="標楷體" panose="02010601000101010101" pitchFamily="2" charset="-120"/>
              </a:rPr>
              <a:t>    </a:t>
            </a:r>
            <a:r>
              <a:rPr lang="zh-TW" altLang="en-US" sz="3000" b="1" dirty="0">
                <a:solidFill>
                  <a:srgbClr val="0070C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情緒感受沒有對錯，只是情緒表達恰當與否 </a:t>
            </a:r>
            <a:endParaRPr lang="en-US" altLang="zh-TW" sz="3000" b="1" dirty="0">
              <a:solidFill>
                <a:srgbClr val="0070C0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1C6C241-4ADC-C642-8497-44B742C6B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94" y="985837"/>
            <a:ext cx="7995734" cy="571372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D6C5054-287D-CF49-8FA8-5189A78865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09750" y="285750"/>
            <a:ext cx="7229475" cy="85725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                                </a:t>
            </a:r>
            <a:r>
              <a:rPr lang="en-US" altLang="zh-TW" b="1" dirty="0" err="1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v.s</a:t>
            </a:r>
            <a:r>
              <a:rPr lang="en-US" altLang="zh-TW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. </a:t>
            </a:r>
            <a:r>
              <a:rPr lang="zh-TW" altLang="en-US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情緒管理 </a:t>
            </a:r>
            <a:r>
              <a:rPr lang="en-US" altLang="zh-TW" b="1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</a:rPr>
              <a:t>EQ</a:t>
            </a:r>
            <a:endParaRPr lang="zh-TW" altLang="en-US" b="1" dirty="0">
              <a:solidFill>
                <a:schemeClr val="tx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甜甜圈 6">
            <a:extLst>
              <a:ext uri="{FF2B5EF4-FFF2-40B4-BE49-F238E27FC236}">
                <a16:creationId xmlns:a16="http://schemas.microsoft.com/office/drawing/2014/main" id="{A881C24E-8413-4547-9D1C-86CFD71751A6}"/>
              </a:ext>
            </a:extLst>
          </p:cNvPr>
          <p:cNvSpPr/>
          <p:nvPr/>
        </p:nvSpPr>
        <p:spPr>
          <a:xfrm>
            <a:off x="5453063" y="2928938"/>
            <a:ext cx="1571625" cy="1357312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8" name="流程圖: 接點 7">
            <a:extLst>
              <a:ext uri="{FF2B5EF4-FFF2-40B4-BE49-F238E27FC236}">
                <a16:creationId xmlns:a16="http://schemas.microsoft.com/office/drawing/2014/main" id="{338727F3-50F4-AE43-BAFF-D55B6E8FA7A1}"/>
              </a:ext>
            </a:extLst>
          </p:cNvPr>
          <p:cNvSpPr/>
          <p:nvPr/>
        </p:nvSpPr>
        <p:spPr>
          <a:xfrm>
            <a:off x="7519988" y="3714750"/>
            <a:ext cx="2897187" cy="1655763"/>
          </a:xfrm>
          <a:prstGeom prst="flowChartConnector">
            <a:avLst/>
          </a:prstGeom>
          <a:solidFill>
            <a:srgbClr val="F1FB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9" name="流程圖: 接點 8">
            <a:extLst>
              <a:ext uri="{FF2B5EF4-FFF2-40B4-BE49-F238E27FC236}">
                <a16:creationId xmlns:a16="http://schemas.microsoft.com/office/drawing/2014/main" id="{2617E1F0-8C21-4842-9CEF-49ECC2C40EFA}"/>
              </a:ext>
            </a:extLst>
          </p:cNvPr>
          <p:cNvSpPr/>
          <p:nvPr/>
        </p:nvSpPr>
        <p:spPr>
          <a:xfrm>
            <a:off x="2327275" y="1628775"/>
            <a:ext cx="3024188" cy="1758950"/>
          </a:xfrm>
          <a:prstGeom prst="flowChartConnector">
            <a:avLst/>
          </a:prstGeom>
          <a:solidFill>
            <a:srgbClr val="F1FB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流程圖: 接點 9">
            <a:extLst>
              <a:ext uri="{FF2B5EF4-FFF2-40B4-BE49-F238E27FC236}">
                <a16:creationId xmlns:a16="http://schemas.microsoft.com/office/drawing/2014/main" id="{0843E8C3-3C30-B74F-BEBB-583C2CA88B43}"/>
              </a:ext>
            </a:extLst>
          </p:cNvPr>
          <p:cNvSpPr/>
          <p:nvPr/>
        </p:nvSpPr>
        <p:spPr>
          <a:xfrm>
            <a:off x="7519988" y="1776413"/>
            <a:ext cx="3006725" cy="1681162"/>
          </a:xfrm>
          <a:prstGeom prst="flowChartConnector">
            <a:avLst/>
          </a:prstGeom>
          <a:solidFill>
            <a:srgbClr val="F5FC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11" name="流程圖: 接點 10">
            <a:extLst>
              <a:ext uri="{FF2B5EF4-FFF2-40B4-BE49-F238E27FC236}">
                <a16:creationId xmlns:a16="http://schemas.microsoft.com/office/drawing/2014/main" id="{D6CF4F2A-7E0A-D843-B1BC-5E7D00CA0DB6}"/>
              </a:ext>
            </a:extLst>
          </p:cNvPr>
          <p:cNvSpPr/>
          <p:nvPr/>
        </p:nvSpPr>
        <p:spPr>
          <a:xfrm>
            <a:off x="4595813" y="4868863"/>
            <a:ext cx="3181350" cy="1989137"/>
          </a:xfrm>
          <a:prstGeom prst="flowChartConnector">
            <a:avLst/>
          </a:prstGeom>
          <a:solidFill>
            <a:srgbClr val="F1FB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12" name="流程圖: 接點 11">
            <a:extLst>
              <a:ext uri="{FF2B5EF4-FFF2-40B4-BE49-F238E27FC236}">
                <a16:creationId xmlns:a16="http://schemas.microsoft.com/office/drawing/2014/main" id="{B99275DA-E8CF-6946-9BA0-08DB3198D352}"/>
              </a:ext>
            </a:extLst>
          </p:cNvPr>
          <p:cNvSpPr/>
          <p:nvPr/>
        </p:nvSpPr>
        <p:spPr>
          <a:xfrm>
            <a:off x="1673225" y="3565525"/>
            <a:ext cx="3127375" cy="1804988"/>
          </a:xfrm>
          <a:prstGeom prst="flowChartConnector">
            <a:avLst/>
          </a:prstGeom>
          <a:solidFill>
            <a:srgbClr val="F1FB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A0C2A2B-9D8E-7349-8528-73182C486BE5}"/>
              </a:ext>
            </a:extLst>
          </p:cNvPr>
          <p:cNvSpPr/>
          <p:nvPr/>
        </p:nvSpPr>
        <p:spPr>
          <a:xfrm>
            <a:off x="5568171" y="3143248"/>
            <a:ext cx="121700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EQ</a:t>
            </a:r>
            <a:endParaRPr lang="zh-TW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0C0AB7E2-7D6F-034B-9975-B5985C626E60}"/>
              </a:ext>
            </a:extLst>
          </p:cNvPr>
          <p:cNvCxnSpPr>
            <a:endCxn id="9" idx="5"/>
          </p:cNvCxnSpPr>
          <p:nvPr/>
        </p:nvCxnSpPr>
        <p:spPr>
          <a:xfrm flipH="1" flipV="1">
            <a:off x="4908550" y="3130550"/>
            <a:ext cx="665163" cy="225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A9556750-77E8-6946-8430-F359A07CBDAE}"/>
              </a:ext>
            </a:extLst>
          </p:cNvPr>
          <p:cNvCxnSpPr/>
          <p:nvPr/>
        </p:nvCxnSpPr>
        <p:spPr>
          <a:xfrm flipV="1">
            <a:off x="7024688" y="2928938"/>
            <a:ext cx="495300" cy="334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FBA52839-09E6-954E-A1EB-A81D4692B6A4}"/>
              </a:ext>
            </a:extLst>
          </p:cNvPr>
          <p:cNvCxnSpPr/>
          <p:nvPr/>
        </p:nvCxnSpPr>
        <p:spPr>
          <a:xfrm flipH="1">
            <a:off x="4800600" y="4000500"/>
            <a:ext cx="723900" cy="285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1007335-07DF-DC44-AA63-24DB60793C31}"/>
              </a:ext>
            </a:extLst>
          </p:cNvPr>
          <p:cNvCxnSpPr/>
          <p:nvPr/>
        </p:nvCxnSpPr>
        <p:spPr>
          <a:xfrm>
            <a:off x="7027863" y="3822700"/>
            <a:ext cx="749300" cy="320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C065B9F1-5FC2-3C4F-BA52-1595AA774537}"/>
              </a:ext>
            </a:extLst>
          </p:cNvPr>
          <p:cNvCxnSpPr>
            <a:endCxn id="11" idx="0"/>
          </p:cNvCxnSpPr>
          <p:nvPr/>
        </p:nvCxnSpPr>
        <p:spPr>
          <a:xfrm flipH="1">
            <a:off x="6186488" y="4157663"/>
            <a:ext cx="74612" cy="71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A9432A03-F065-E842-BDDD-ED1A23127B51}"/>
              </a:ext>
            </a:extLst>
          </p:cNvPr>
          <p:cNvSpPr/>
          <p:nvPr/>
        </p:nvSpPr>
        <p:spPr>
          <a:xfrm>
            <a:off x="8106366" y="1969428"/>
            <a:ext cx="1980029" cy="13388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CE25DB"/>
                </a:solidFill>
                <a:latin typeface="+mn-lt"/>
              </a:rPr>
              <a:t>內心若不調和，</a:t>
            </a:r>
            <a:endParaRPr lang="en-US" altLang="zh-TW" sz="2000" dirty="0">
              <a:solidFill>
                <a:srgbClr val="CE25DB"/>
              </a:solidFill>
              <a:latin typeface="+mn-lt"/>
            </a:endParaRPr>
          </a:p>
          <a:p>
            <a:pPr eaLnBrk="1" fontAlgn="auto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CE25DB"/>
                </a:solidFill>
                <a:latin typeface="+mn-lt"/>
              </a:rPr>
              <a:t>待人接物時就易</a:t>
            </a:r>
            <a:endParaRPr lang="en-US" altLang="zh-TW" sz="2000" dirty="0">
              <a:solidFill>
                <a:srgbClr val="CE25DB"/>
              </a:solidFill>
              <a:latin typeface="+mn-lt"/>
            </a:endParaRPr>
          </a:p>
          <a:p>
            <a:pPr eaLnBrk="1" fontAlgn="auto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CE25DB"/>
                </a:solidFill>
                <a:latin typeface="+mn-lt"/>
              </a:rPr>
              <a:t>發生衝突。</a:t>
            </a:r>
            <a:endParaRPr lang="zh-TW" altLang="en-US" sz="2000" b="1" dirty="0">
              <a:ln w="1905"/>
              <a:solidFill>
                <a:srgbClr val="CE25DB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017EDF3-8E8E-704D-B493-D715C46D8998}"/>
              </a:ext>
            </a:extLst>
          </p:cNvPr>
          <p:cNvSpPr/>
          <p:nvPr/>
        </p:nvSpPr>
        <p:spPr>
          <a:xfrm>
            <a:off x="2024034" y="1928803"/>
            <a:ext cx="3786214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+mn-lt"/>
              </a:rPr>
              <a:t>煩惱非因別人造成，</a:t>
            </a:r>
            <a:endParaRPr lang="en-US" altLang="zh-TW" sz="2000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+mn-lt"/>
              </a:rPr>
              <a:t>而是自己的心招惹的；</a:t>
            </a:r>
            <a:endParaRPr lang="en-US" altLang="zh-TW" sz="2000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+mn-lt"/>
              </a:rPr>
              <a:t>煩惱從心起，</a:t>
            </a:r>
            <a:endParaRPr lang="en-US" altLang="zh-TW" sz="2000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+mn-lt"/>
              </a:rPr>
              <a:t>也要從心滅。</a:t>
            </a:r>
            <a:endParaRPr lang="zh-TW" alt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30A1BBF-EF36-7343-8798-E37B46760343}"/>
              </a:ext>
            </a:extLst>
          </p:cNvPr>
          <p:cNvSpPr/>
          <p:nvPr/>
        </p:nvSpPr>
        <p:spPr>
          <a:xfrm>
            <a:off x="5091112" y="5267947"/>
            <a:ext cx="249299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0070C0"/>
                </a:solidFill>
                <a:latin typeface="+mn-lt"/>
              </a:rPr>
              <a:t>每個人都有不同的</a:t>
            </a:r>
            <a:endParaRPr lang="en-US" altLang="zh-TW" sz="2000" dirty="0">
              <a:solidFill>
                <a:srgbClr val="0070C0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0070C0"/>
                </a:solidFill>
                <a:latin typeface="+mn-lt"/>
              </a:rPr>
              <a:t>臉孔及習氣，相處時</a:t>
            </a:r>
            <a:endParaRPr lang="en-US" altLang="zh-TW" sz="2000" dirty="0">
              <a:solidFill>
                <a:srgbClr val="0070C0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0070C0"/>
                </a:solidFill>
                <a:latin typeface="+mn-lt"/>
              </a:rPr>
              <a:t>要互相尊重，</a:t>
            </a:r>
            <a:endParaRPr lang="en-US" altLang="zh-TW" sz="2000" dirty="0">
              <a:solidFill>
                <a:srgbClr val="0070C0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0070C0"/>
                </a:solidFill>
                <a:latin typeface="+mn-lt"/>
              </a:rPr>
              <a:t>互相包容。</a:t>
            </a:r>
            <a:endParaRPr lang="zh-TW" altLang="en-US" sz="20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D02E1A3-3309-5C46-80CC-050B09D6F2CD}"/>
              </a:ext>
            </a:extLst>
          </p:cNvPr>
          <p:cNvSpPr/>
          <p:nvPr/>
        </p:nvSpPr>
        <p:spPr>
          <a:xfrm>
            <a:off x="1956974" y="3806331"/>
            <a:ext cx="2714644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FF0000"/>
                </a:solidFill>
                <a:latin typeface="+mn-lt"/>
              </a:rPr>
              <a:t>以簡單的道理與人相處，日子就會過得很自在；若太複雜，就會惹來滿心煩惱。</a:t>
            </a:r>
            <a:endParaRPr lang="zh-TW" altLang="en-US" sz="2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95C31CA-71B3-094F-B46F-CAB3EF916E6B}"/>
              </a:ext>
            </a:extLst>
          </p:cNvPr>
          <p:cNvSpPr/>
          <p:nvPr/>
        </p:nvSpPr>
        <p:spPr>
          <a:xfrm>
            <a:off x="8086131" y="3982645"/>
            <a:ext cx="2000264" cy="12208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00B050"/>
                </a:solidFill>
                <a:latin typeface="+mn-lt"/>
              </a:rPr>
              <a:t>以歡喜心面對境界，培養善解，就不易被境界誘導而好發脾氣。</a:t>
            </a:r>
            <a:endParaRPr lang="zh-TW" altLang="en-US" sz="2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ea"/>
            </a:endParaRPr>
          </a:p>
        </p:txBody>
      </p:sp>
      <p:pic>
        <p:nvPicPr>
          <p:cNvPr id="23571" name="Picture 2">
            <a:extLst>
              <a:ext uri="{FF2B5EF4-FFF2-40B4-BE49-F238E27FC236}">
                <a16:creationId xmlns:a16="http://schemas.microsoft.com/office/drawing/2014/main" id="{8F4B2C3B-2BBD-FF4F-BB83-1CCFC4EC9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428625"/>
            <a:ext cx="164306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內容版面配置區 2">
            <a:extLst>
              <a:ext uri="{FF2B5EF4-FFF2-40B4-BE49-F238E27FC236}">
                <a16:creationId xmlns:a16="http://schemas.microsoft.com/office/drawing/2014/main" id="{3C911C0D-03B2-5C47-A259-6378E7FDFF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6A306DBE-D102-6941-A680-6CE2A3447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85750"/>
            <a:ext cx="735806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>
                <a:solidFill>
                  <a:srgbClr val="803B07"/>
                </a:solidFill>
                <a:latin typeface="Segoe Print" panose="02000800000000000000" pitchFamily="2" charset="0"/>
                <a:ea typeface="新細明體" panose="02020500000000000000" pitchFamily="18" charset="-120"/>
              </a:rPr>
              <a:t>大愛台製作「當我們童在一起」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FAB1FE0A-53C6-9D45-A46E-A218677AC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571875"/>
            <a:ext cx="42862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矩形 4">
            <a:extLst>
              <a:ext uri="{FF2B5EF4-FFF2-40B4-BE49-F238E27FC236}">
                <a16:creationId xmlns:a16="http://schemas.microsoft.com/office/drawing/2014/main" id="{A71B8A6E-2DDD-8744-BBC8-F28DAAE32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5380038"/>
            <a:ext cx="42862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Segoe Print" panose="02000800000000000000" pitchFamily="2" charset="0"/>
                <a:ea typeface="新細明體" panose="02020500000000000000" pitchFamily="18" charset="-120"/>
              </a:rPr>
              <a:t>一</a:t>
            </a:r>
            <a:r>
              <a:rPr lang="zh-TW" altLang="en-US" sz="1800">
                <a:latin typeface="標楷體" panose="02010601000101010101" pitchFamily="2" charset="-120"/>
                <a:ea typeface="標楷體" panose="02010601000101010101" pitchFamily="2" charset="-120"/>
              </a:rPr>
              <a:t>臺首播：週二 </a:t>
            </a:r>
            <a:r>
              <a:rPr lang="en-US" altLang="zh-TW" sz="1800">
                <a:latin typeface="標楷體" panose="02010601000101010101" pitchFamily="2" charset="-120"/>
                <a:ea typeface="標楷體" panose="02010601000101010101" pitchFamily="2" charset="-120"/>
              </a:rPr>
              <a:t>17:30</a:t>
            </a:r>
            <a:r>
              <a:rPr lang="zh-TW" altLang="en-US" sz="1800">
                <a:latin typeface="標楷體" panose="02010601000101010101" pitchFamily="2" charset="-120"/>
                <a:ea typeface="標楷體" panose="02010601000101010101" pitchFamily="2" charset="-120"/>
              </a:rPr>
              <a:t>　</a:t>
            </a:r>
            <a:endParaRPr lang="en-US" altLang="zh-TW" sz="1800"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標楷體" panose="02010601000101010101" pitchFamily="2" charset="-120"/>
                <a:ea typeface="標楷體" panose="02010601000101010101" pitchFamily="2" charset="-120"/>
              </a:rPr>
              <a:t>        重播：週三 </a:t>
            </a:r>
            <a:r>
              <a:rPr lang="en-US" altLang="zh-TW" sz="1800">
                <a:latin typeface="標楷體" panose="02010601000101010101" pitchFamily="2" charset="-120"/>
                <a:ea typeface="標楷體" panose="02010601000101010101" pitchFamily="2" charset="-120"/>
              </a:rPr>
              <a:t>09:20 </a:t>
            </a:r>
            <a:br>
              <a:rPr lang="en-US" altLang="zh-TW" sz="1800">
                <a:latin typeface="標楷體" panose="02010601000101010101" pitchFamily="2" charset="-120"/>
                <a:ea typeface="標楷體" panose="02010601000101010101" pitchFamily="2" charset="-120"/>
              </a:rPr>
            </a:br>
            <a:endParaRPr lang="en-US" altLang="zh-TW" sz="1800"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標楷體" panose="02010601000101010101" pitchFamily="2" charset="-120"/>
                <a:ea typeface="標楷體" panose="02010601000101010101" pitchFamily="2" charset="-120"/>
              </a:rPr>
              <a:t>二臺首播：週二 </a:t>
            </a:r>
            <a:r>
              <a:rPr lang="en-US" altLang="zh-TW" sz="1800">
                <a:latin typeface="標楷體" panose="02010601000101010101" pitchFamily="2" charset="-120"/>
                <a:ea typeface="標楷體" panose="02010601000101010101" pitchFamily="2" charset="-120"/>
              </a:rPr>
              <a:t>18:00 </a:t>
            </a:r>
            <a:r>
              <a:rPr lang="zh-TW" altLang="en-US" sz="1800">
                <a:latin typeface="標楷體" panose="02010601000101010101" pitchFamily="2" charset="-120"/>
                <a:ea typeface="標楷體" panose="02010601000101010101" pitchFamily="2" charset="-120"/>
              </a:rPr>
              <a:t>　 </a:t>
            </a:r>
            <a:br>
              <a:rPr lang="zh-TW" altLang="en-US" sz="1800">
                <a:latin typeface="標楷體" panose="02010601000101010101" pitchFamily="2" charset="-120"/>
                <a:ea typeface="標楷體" panose="02010601000101010101" pitchFamily="2" charset="-120"/>
              </a:rPr>
            </a:br>
            <a:r>
              <a:rPr lang="zh-TW" altLang="en-US" sz="1800">
                <a:latin typeface="標楷體" panose="02010601000101010101" pitchFamily="2" charset="-120"/>
                <a:ea typeface="標楷體" panose="02010601000101010101" pitchFamily="2" charset="-120"/>
              </a:rPr>
              <a:t>　　重播：週三 </a:t>
            </a:r>
            <a:r>
              <a:rPr lang="en-US" altLang="zh-TW" sz="1800">
                <a:latin typeface="標楷體" panose="02010601000101010101" pitchFamily="2" charset="-120"/>
                <a:ea typeface="標楷體" panose="02010601000101010101" pitchFamily="2" charset="-120"/>
              </a:rPr>
              <a:t>06:30</a:t>
            </a:r>
            <a:r>
              <a:rPr lang="zh-TW" altLang="en-US" sz="1800">
                <a:latin typeface="標楷體" panose="02010601000101010101" pitchFamily="2" charset="-120"/>
                <a:ea typeface="標楷體" panose="02010601000101010101" pitchFamily="2" charset="-120"/>
              </a:rPr>
              <a:t>　週六 </a:t>
            </a:r>
            <a:r>
              <a:rPr lang="en-US" altLang="zh-TW" sz="1800">
                <a:latin typeface="標楷體" panose="02010601000101010101" pitchFamily="2" charset="-120"/>
                <a:ea typeface="標楷體" panose="02010601000101010101" pitchFamily="2" charset="-120"/>
              </a:rPr>
              <a:t>17:30 </a:t>
            </a:r>
            <a:endParaRPr lang="zh-TW" altLang="en-US" sz="1800">
              <a:latin typeface="標楷體" panose="02010601000101010101" pitchFamily="2" charset="-120"/>
              <a:ea typeface="標楷體" panose="02010601000101010101" pitchFamily="2" charset="-120"/>
            </a:endParaRP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7BAA0FAE-9733-E34F-BB42-BA644D538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2143125"/>
            <a:ext cx="428625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AB1E629-F7AB-2F46-BC94-6038C7F8626C}"/>
              </a:ext>
            </a:extLst>
          </p:cNvPr>
          <p:cNvSpPr txBox="1"/>
          <p:nvPr/>
        </p:nvSpPr>
        <p:spPr>
          <a:xfrm>
            <a:off x="6167438" y="1071563"/>
            <a:ext cx="4071937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情緒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EQ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教育專家楊俐容博士：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A1DA178-6156-1F4E-AB57-82035B58FE9E}"/>
              </a:ext>
            </a:extLst>
          </p:cNvPr>
          <p:cNvSpPr/>
          <p:nvPr/>
        </p:nvSpPr>
        <p:spPr>
          <a:xfrm>
            <a:off x="1524000" y="928688"/>
            <a:ext cx="4071938" cy="26781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當我們童在一起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是全臺第一個情緒教養的兒童節目。以「情緒教育」與「問題解決能力」為主軸，擴及品格力、生活力、學習力的養成，更涵蓋了現代孩子不可或缺的基本能力。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631" name="Text Box 2">
            <a:extLst>
              <a:ext uri="{FF2B5EF4-FFF2-40B4-BE49-F238E27FC236}">
                <a16:creationId xmlns:a16="http://schemas.microsoft.com/office/drawing/2014/main" id="{85123C19-7859-FD4B-BA43-7F284B84D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1571625"/>
            <a:ext cx="4286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zh-TW" altLang="en-US" sz="2000">
                <a:latin typeface="Times New Roman" panose="02020603050405020304" pitchFamily="18" charset="0"/>
                <a:ea typeface="新細明體" panose="02020500000000000000" pitchFamily="18" charset="-120"/>
              </a:rPr>
              <a:t>（        ）%</a:t>
            </a:r>
            <a:r>
              <a:rPr kumimoji="1" lang="en-US" altLang="zh-TW" sz="2000">
                <a:latin typeface="Times New Roman" panose="02020603050405020304" pitchFamily="18" charset="0"/>
                <a:ea typeface="新細明體" panose="02020500000000000000" pitchFamily="18" charset="-120"/>
              </a:rPr>
              <a:t>IQ + （        ）%EQ</a:t>
            </a:r>
            <a:r>
              <a:rPr kumimoji="1" lang="zh-TW" altLang="en-US" sz="2000">
                <a:latin typeface="Times New Roman" panose="02020603050405020304" pitchFamily="18" charset="0"/>
                <a:ea typeface="新細明體" panose="02020500000000000000" pitchFamily="18" charset="-120"/>
              </a:rPr>
              <a:t>＝</a:t>
            </a:r>
            <a:r>
              <a:rPr kumimoji="1" lang="zh-TW" altLang="en-US" sz="2000">
                <a:latin typeface="標楷體" panose="02010601000101010101" pitchFamily="2" charset="-120"/>
                <a:ea typeface="標楷體" panose="02010601000101010101" pitchFamily="2" charset="-120"/>
              </a:rPr>
              <a:t>成功</a:t>
            </a:r>
            <a:endParaRPr kumimoji="1" lang="en-US" altLang="zh-TW" sz="200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ACD21FF0-0E1B-1C47-BB09-4F0DF8FE9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188" y="1500188"/>
            <a:ext cx="927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zh-TW" altLang="en-US" sz="3600">
                <a:solidFill>
                  <a:srgbClr val="FF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20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503707EC-58F8-AC48-B8B3-0D3C03280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7688" y="1500188"/>
            <a:ext cx="7191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zh-TW" altLang="en-US" sz="3600">
                <a:solidFill>
                  <a:srgbClr val="FF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80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內容版面配置區 3">
            <a:hlinkClick r:id="rId3"/>
            <a:extLst>
              <a:ext uri="{FF2B5EF4-FFF2-40B4-BE49-F238E27FC236}">
                <a16:creationId xmlns:a16="http://schemas.microsoft.com/office/drawing/2014/main" id="{F33C71DD-5ECE-5346-A482-E059D255D2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155700"/>
            <a:ext cx="9444038" cy="4546600"/>
          </a:xfr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604C3F-C620-F14C-9FA7-C6D354552299}"/>
              </a:ext>
            </a:extLst>
          </p:cNvPr>
          <p:cNvSpPr txBox="1"/>
          <p:nvPr/>
        </p:nvSpPr>
        <p:spPr>
          <a:xfrm>
            <a:off x="7358742" y="5834743"/>
            <a:ext cx="242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01’:24”~10’:30”</a:t>
            </a:r>
            <a:endParaRPr kumimoji="1" lang="zh-TW" altLang="en-US" dirty="0"/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大自然插畫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第一講" id="{E87F9501-287D-DE4A-86B9-81F192C45529}" vid="{0640EA66-4E2B-3D41-89D3-559260B9428A}"/>
    </a:ext>
  </a:extLst>
</a:theme>
</file>

<file path=ppt/theme/theme2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大自然插畫 16X9</Template>
  <TotalTime>93</TotalTime>
  <Words>1099</Words>
  <Application>Microsoft Macintosh PowerPoint</Application>
  <PresentationFormat>寬螢幕</PresentationFormat>
  <Paragraphs>146</Paragraphs>
  <Slides>22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1" baseType="lpstr">
      <vt:lpstr>微軟正黑體</vt:lpstr>
      <vt:lpstr>新細明體</vt:lpstr>
      <vt:lpstr>標楷體</vt:lpstr>
      <vt:lpstr>宋体</vt:lpstr>
      <vt:lpstr>Arial</vt:lpstr>
      <vt:lpstr>Segoe Print</vt:lpstr>
      <vt:lpstr>Tahoma</vt:lpstr>
      <vt:lpstr>Times New Roman</vt:lpstr>
      <vt:lpstr>大自然插畫 16X9</vt:lpstr>
      <vt:lpstr> 志工家長Iris Chen 分享 資料來源:慈濟大愛電視台「當我們童在一起」兒童節目 </vt:lpstr>
      <vt:lpstr>PowerPoint 簡報</vt:lpstr>
      <vt:lpstr>PowerPoint 簡報</vt:lpstr>
      <vt:lpstr>情緒管理 EQ</vt:lpstr>
      <vt:lpstr>PowerPoint 簡報</vt:lpstr>
      <vt:lpstr>                                v.s. 情緒管理 EQ</vt:lpstr>
      <vt:lpstr>PowerPoint 簡報</vt:lpstr>
      <vt:lpstr>PowerPoint 簡報</vt:lpstr>
      <vt:lpstr>PowerPoint 簡報</vt:lpstr>
      <vt:lpstr>無法接受讚美的原因 </vt:lpstr>
      <vt:lpstr>PowerPoint 簡報</vt:lpstr>
      <vt:lpstr>回應他人讚美的方法 </vt:lpstr>
      <vt:lpstr>PowerPoint 簡報</vt:lpstr>
      <vt:lpstr>請翻開學習單第8頁，讀完八個問題，並且在第九頁每個問題中ABCD四個選項中打勾</vt:lpstr>
      <vt:lpstr>教孩子自信地接受讚美</vt:lpstr>
      <vt:lpstr>教孩子自信地接受讚美</vt:lpstr>
      <vt:lpstr>教孩子自信地接受讚美</vt:lpstr>
      <vt:lpstr>教孩子自信地接受讚美</vt:lpstr>
      <vt:lpstr>幫助情緒鎮定的食物</vt:lpstr>
      <vt:lpstr>PowerPoint 簡報</vt:lpstr>
      <vt:lpstr>正向情緒﹝開心、滿足、興奮﹞ </vt:lpstr>
      <vt:lpstr>PowerPoint 簡報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敦化國小106學年五年十五班 志工家長Iris Chen 分享 資料來源:慈濟大愛電視台「當我們童在一起」兒童節目 </dc:title>
  <dc:creator>Iris Chen</dc:creator>
  <cp:lastModifiedBy>Iris Chen</cp:lastModifiedBy>
  <cp:revision>9</cp:revision>
  <dcterms:created xsi:type="dcterms:W3CDTF">2018-12-23T02:30:52Z</dcterms:created>
  <dcterms:modified xsi:type="dcterms:W3CDTF">2018-12-23T14:53:26Z</dcterms:modified>
</cp:coreProperties>
</file>